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86" r:id="rId2"/>
  </p:sldMasterIdLst>
  <p:notesMasterIdLst>
    <p:notesMasterId r:id="rId93"/>
  </p:notesMasterIdLst>
  <p:sldIdLst>
    <p:sldId id="256" r:id="rId3"/>
    <p:sldId id="257" r:id="rId4"/>
    <p:sldId id="259" r:id="rId5"/>
    <p:sldId id="276" r:id="rId6"/>
    <p:sldId id="265" r:id="rId7"/>
    <p:sldId id="266" r:id="rId8"/>
    <p:sldId id="275" r:id="rId9"/>
    <p:sldId id="267" r:id="rId10"/>
    <p:sldId id="268" r:id="rId11"/>
    <p:sldId id="285" r:id="rId12"/>
    <p:sldId id="269" r:id="rId13"/>
    <p:sldId id="336" r:id="rId14"/>
    <p:sldId id="335" r:id="rId15"/>
    <p:sldId id="270" r:id="rId16"/>
    <p:sldId id="334" r:id="rId17"/>
    <p:sldId id="337" r:id="rId18"/>
    <p:sldId id="338" r:id="rId19"/>
    <p:sldId id="271" r:id="rId20"/>
    <p:sldId id="357" r:id="rId21"/>
    <p:sldId id="340" r:id="rId22"/>
    <p:sldId id="361" r:id="rId23"/>
    <p:sldId id="359" r:id="rId24"/>
    <p:sldId id="339" r:id="rId25"/>
    <p:sldId id="341" r:id="rId26"/>
    <p:sldId id="342" r:id="rId27"/>
    <p:sldId id="272" r:id="rId28"/>
    <p:sldId id="273" r:id="rId29"/>
    <p:sldId id="274" r:id="rId30"/>
    <p:sldId id="277" r:id="rId31"/>
    <p:sldId id="278" r:id="rId32"/>
    <p:sldId id="279" r:id="rId33"/>
    <p:sldId id="280" r:id="rId34"/>
    <p:sldId id="284" r:id="rId35"/>
    <p:sldId id="344" r:id="rId36"/>
    <p:sldId id="324" r:id="rId37"/>
    <p:sldId id="325" r:id="rId38"/>
    <p:sldId id="360" r:id="rId39"/>
    <p:sldId id="294" r:id="rId40"/>
    <p:sldId id="319" r:id="rId41"/>
    <p:sldId id="320" r:id="rId42"/>
    <p:sldId id="321" r:id="rId43"/>
    <p:sldId id="322" r:id="rId44"/>
    <p:sldId id="323" r:id="rId45"/>
    <p:sldId id="326" r:id="rId46"/>
    <p:sldId id="327" r:id="rId47"/>
    <p:sldId id="328" r:id="rId48"/>
    <p:sldId id="287" r:id="rId49"/>
    <p:sldId id="289" r:id="rId50"/>
    <p:sldId id="290" r:id="rId51"/>
    <p:sldId id="291" r:id="rId52"/>
    <p:sldId id="292" r:id="rId53"/>
    <p:sldId id="293" r:id="rId54"/>
    <p:sldId id="300" r:id="rId55"/>
    <p:sldId id="301" r:id="rId56"/>
    <p:sldId id="302" r:id="rId57"/>
    <p:sldId id="345" r:id="rId58"/>
    <p:sldId id="304" r:id="rId59"/>
    <p:sldId id="305" r:id="rId60"/>
    <p:sldId id="306" r:id="rId61"/>
    <p:sldId id="307" r:id="rId62"/>
    <p:sldId id="308" r:id="rId63"/>
    <p:sldId id="310" r:id="rId64"/>
    <p:sldId id="312" r:id="rId65"/>
    <p:sldId id="313" r:id="rId66"/>
    <p:sldId id="314" r:id="rId67"/>
    <p:sldId id="317" r:id="rId68"/>
    <p:sldId id="316" r:id="rId69"/>
    <p:sldId id="318" r:id="rId70"/>
    <p:sldId id="281" r:id="rId71"/>
    <p:sldId id="288" r:id="rId72"/>
    <p:sldId id="282" r:id="rId73"/>
    <p:sldId id="347" r:id="rId74"/>
    <p:sldId id="348" r:id="rId75"/>
    <p:sldId id="349" r:id="rId76"/>
    <p:sldId id="350" r:id="rId77"/>
    <p:sldId id="295" r:id="rId78"/>
    <p:sldId id="296" r:id="rId79"/>
    <p:sldId id="297" r:id="rId80"/>
    <p:sldId id="298" r:id="rId81"/>
    <p:sldId id="351" r:id="rId82"/>
    <p:sldId id="352" r:id="rId83"/>
    <p:sldId id="353" r:id="rId84"/>
    <p:sldId id="354" r:id="rId85"/>
    <p:sldId id="355" r:id="rId86"/>
    <p:sldId id="356" r:id="rId87"/>
    <p:sldId id="299" r:id="rId88"/>
    <p:sldId id="330" r:id="rId89"/>
    <p:sldId id="331" r:id="rId90"/>
    <p:sldId id="332" r:id="rId91"/>
    <p:sldId id="333" r:id="rId9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C6D6"/>
    <a:srgbClr val="4B99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13" autoAdjust="0"/>
    <p:restoredTop sz="96283" autoAdjust="0"/>
  </p:normalViewPr>
  <p:slideViewPr>
    <p:cSldViewPr snapToGrid="0">
      <p:cViewPr varScale="1">
        <p:scale>
          <a:sx n="82" d="100"/>
          <a:sy n="82" d="100"/>
        </p:scale>
        <p:origin x="773"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3D985-FAB9-4744-8FE4-611E8E6D7C0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154CA86-7A60-4DF9-BFB0-C3C881019760}">
      <dgm:prSet/>
      <dgm:spPr/>
      <dgm:t>
        <a:bodyPr/>
        <a:lstStyle/>
        <a:p>
          <a:r>
            <a:rPr lang="de-DE"/>
            <a:t>Globale Bedeutung der Mediation</a:t>
          </a:r>
          <a:br>
            <a:rPr lang="de-DE"/>
          </a:br>
          <a:endParaRPr lang="en-US"/>
        </a:p>
      </dgm:t>
    </dgm:pt>
    <dgm:pt modelId="{36396AF2-DB9E-49C5-9E4E-E5C9BF39109E}" type="parTrans" cxnId="{07E45924-635C-4ADA-9B2D-E46A02E2F27E}">
      <dgm:prSet/>
      <dgm:spPr/>
      <dgm:t>
        <a:bodyPr/>
        <a:lstStyle/>
        <a:p>
          <a:endParaRPr lang="en-US"/>
        </a:p>
      </dgm:t>
    </dgm:pt>
    <dgm:pt modelId="{D34E963D-8E80-4C3D-B00B-CFFF18E23441}" type="sibTrans" cxnId="{07E45924-635C-4ADA-9B2D-E46A02E2F27E}">
      <dgm:prSet/>
      <dgm:spPr/>
      <dgm:t>
        <a:bodyPr/>
        <a:lstStyle/>
        <a:p>
          <a:endParaRPr lang="en-US"/>
        </a:p>
      </dgm:t>
    </dgm:pt>
    <dgm:pt modelId="{A196EED5-022A-4244-A9C8-52F327CB0C3B}">
      <dgm:prSet/>
      <dgm:spPr/>
      <dgm:t>
        <a:bodyPr/>
        <a:lstStyle/>
        <a:p>
          <a:r>
            <a:rPr lang="de-DE"/>
            <a:t>Teilnehmerberichte</a:t>
          </a:r>
          <a:br>
            <a:rPr lang="de-DE"/>
          </a:br>
          <a:endParaRPr lang="en-US"/>
        </a:p>
      </dgm:t>
    </dgm:pt>
    <dgm:pt modelId="{3D03D4A9-F6DE-4D21-80ED-A7ED32E7EFF6}" type="parTrans" cxnId="{58999083-A65B-4CA7-97BD-D7445FA6BA7D}">
      <dgm:prSet/>
      <dgm:spPr/>
      <dgm:t>
        <a:bodyPr/>
        <a:lstStyle/>
        <a:p>
          <a:endParaRPr lang="en-US"/>
        </a:p>
      </dgm:t>
    </dgm:pt>
    <dgm:pt modelId="{D6206416-1589-405C-8339-0F4598F42B2D}" type="sibTrans" cxnId="{58999083-A65B-4CA7-97BD-D7445FA6BA7D}">
      <dgm:prSet/>
      <dgm:spPr/>
      <dgm:t>
        <a:bodyPr/>
        <a:lstStyle/>
        <a:p>
          <a:endParaRPr lang="en-US"/>
        </a:p>
      </dgm:t>
    </dgm:pt>
    <dgm:pt modelId="{A812F0AF-8D6F-42E4-B5F6-0FB5563EA318}" type="pres">
      <dgm:prSet presAssocID="{0E43D985-FAB9-4744-8FE4-611E8E6D7C02}" presName="hierChild1" presStyleCnt="0">
        <dgm:presLayoutVars>
          <dgm:chPref val="1"/>
          <dgm:dir/>
          <dgm:animOne val="branch"/>
          <dgm:animLvl val="lvl"/>
          <dgm:resizeHandles/>
        </dgm:presLayoutVars>
      </dgm:prSet>
      <dgm:spPr/>
    </dgm:pt>
    <dgm:pt modelId="{F3546D32-3F8F-4183-8865-3A3F1509A4F3}" type="pres">
      <dgm:prSet presAssocID="{E154CA86-7A60-4DF9-BFB0-C3C881019760}" presName="hierRoot1" presStyleCnt="0"/>
      <dgm:spPr/>
    </dgm:pt>
    <dgm:pt modelId="{E4B01E8F-917A-4AA4-A89F-79DEC57D9DFD}" type="pres">
      <dgm:prSet presAssocID="{E154CA86-7A60-4DF9-BFB0-C3C881019760}" presName="composite" presStyleCnt="0"/>
      <dgm:spPr/>
    </dgm:pt>
    <dgm:pt modelId="{8CBCBD73-4815-454F-BC8F-FF49330310B8}" type="pres">
      <dgm:prSet presAssocID="{E154CA86-7A60-4DF9-BFB0-C3C881019760}" presName="background" presStyleLbl="node0" presStyleIdx="0" presStyleCnt="2"/>
      <dgm:spPr/>
    </dgm:pt>
    <dgm:pt modelId="{C3E34267-EE6D-4DA4-87CD-DD001DF30881}" type="pres">
      <dgm:prSet presAssocID="{E154CA86-7A60-4DF9-BFB0-C3C881019760}" presName="text" presStyleLbl="fgAcc0" presStyleIdx="0" presStyleCnt="2">
        <dgm:presLayoutVars>
          <dgm:chPref val="3"/>
        </dgm:presLayoutVars>
      </dgm:prSet>
      <dgm:spPr/>
    </dgm:pt>
    <dgm:pt modelId="{15B9347B-ACC5-45AF-B185-93FCAC55156E}" type="pres">
      <dgm:prSet presAssocID="{E154CA86-7A60-4DF9-BFB0-C3C881019760}" presName="hierChild2" presStyleCnt="0"/>
      <dgm:spPr/>
    </dgm:pt>
    <dgm:pt modelId="{9F4F24B6-7644-4897-8867-444FD7AA1CD4}" type="pres">
      <dgm:prSet presAssocID="{A196EED5-022A-4244-A9C8-52F327CB0C3B}" presName="hierRoot1" presStyleCnt="0"/>
      <dgm:spPr/>
    </dgm:pt>
    <dgm:pt modelId="{6A444ACA-003D-4807-9898-BEFAC0D0AFA4}" type="pres">
      <dgm:prSet presAssocID="{A196EED5-022A-4244-A9C8-52F327CB0C3B}" presName="composite" presStyleCnt="0"/>
      <dgm:spPr/>
    </dgm:pt>
    <dgm:pt modelId="{AC54F559-1EDE-42DE-97B4-84F33550250B}" type="pres">
      <dgm:prSet presAssocID="{A196EED5-022A-4244-A9C8-52F327CB0C3B}" presName="background" presStyleLbl="node0" presStyleIdx="1" presStyleCnt="2"/>
      <dgm:spPr/>
    </dgm:pt>
    <dgm:pt modelId="{AA2CD82F-BBC4-4EC4-AA99-0C498B8BF4B1}" type="pres">
      <dgm:prSet presAssocID="{A196EED5-022A-4244-A9C8-52F327CB0C3B}" presName="text" presStyleLbl="fgAcc0" presStyleIdx="1" presStyleCnt="2">
        <dgm:presLayoutVars>
          <dgm:chPref val="3"/>
        </dgm:presLayoutVars>
      </dgm:prSet>
      <dgm:spPr/>
    </dgm:pt>
    <dgm:pt modelId="{9360B48E-4756-4F57-8EF5-0F439B08C7D8}" type="pres">
      <dgm:prSet presAssocID="{A196EED5-022A-4244-A9C8-52F327CB0C3B}" presName="hierChild2" presStyleCnt="0"/>
      <dgm:spPr/>
    </dgm:pt>
  </dgm:ptLst>
  <dgm:cxnLst>
    <dgm:cxn modelId="{07E45924-635C-4ADA-9B2D-E46A02E2F27E}" srcId="{0E43D985-FAB9-4744-8FE4-611E8E6D7C02}" destId="{E154CA86-7A60-4DF9-BFB0-C3C881019760}" srcOrd="0" destOrd="0" parTransId="{36396AF2-DB9E-49C5-9E4E-E5C9BF39109E}" sibTransId="{D34E963D-8E80-4C3D-B00B-CFFF18E23441}"/>
    <dgm:cxn modelId="{C5F77525-3072-4FF9-A2F7-3CDEFD6FCCB9}" type="presOf" srcId="{A196EED5-022A-4244-A9C8-52F327CB0C3B}" destId="{AA2CD82F-BBC4-4EC4-AA99-0C498B8BF4B1}" srcOrd="0" destOrd="0" presId="urn:microsoft.com/office/officeart/2005/8/layout/hierarchy1"/>
    <dgm:cxn modelId="{3FD8CD66-3C60-4AF1-B9E7-B26895239F8D}" type="presOf" srcId="{E154CA86-7A60-4DF9-BFB0-C3C881019760}" destId="{C3E34267-EE6D-4DA4-87CD-DD001DF30881}" srcOrd="0" destOrd="0" presId="urn:microsoft.com/office/officeart/2005/8/layout/hierarchy1"/>
    <dgm:cxn modelId="{7C4EBC59-8112-448C-9B8A-EBEB109FA298}" type="presOf" srcId="{0E43D985-FAB9-4744-8FE4-611E8E6D7C02}" destId="{A812F0AF-8D6F-42E4-B5F6-0FB5563EA318}" srcOrd="0" destOrd="0" presId="urn:microsoft.com/office/officeart/2005/8/layout/hierarchy1"/>
    <dgm:cxn modelId="{58999083-A65B-4CA7-97BD-D7445FA6BA7D}" srcId="{0E43D985-FAB9-4744-8FE4-611E8E6D7C02}" destId="{A196EED5-022A-4244-A9C8-52F327CB0C3B}" srcOrd="1" destOrd="0" parTransId="{3D03D4A9-F6DE-4D21-80ED-A7ED32E7EFF6}" sibTransId="{D6206416-1589-405C-8339-0F4598F42B2D}"/>
    <dgm:cxn modelId="{2421C221-BB6D-4F8C-ABC0-74BF875E4477}" type="presParOf" srcId="{A812F0AF-8D6F-42E4-B5F6-0FB5563EA318}" destId="{F3546D32-3F8F-4183-8865-3A3F1509A4F3}" srcOrd="0" destOrd="0" presId="urn:microsoft.com/office/officeart/2005/8/layout/hierarchy1"/>
    <dgm:cxn modelId="{20F193E7-EDB8-4916-87A6-203248FA37E7}" type="presParOf" srcId="{F3546D32-3F8F-4183-8865-3A3F1509A4F3}" destId="{E4B01E8F-917A-4AA4-A89F-79DEC57D9DFD}" srcOrd="0" destOrd="0" presId="urn:microsoft.com/office/officeart/2005/8/layout/hierarchy1"/>
    <dgm:cxn modelId="{ECF23A95-3178-4478-AFEE-8F1E96C91623}" type="presParOf" srcId="{E4B01E8F-917A-4AA4-A89F-79DEC57D9DFD}" destId="{8CBCBD73-4815-454F-BC8F-FF49330310B8}" srcOrd="0" destOrd="0" presId="urn:microsoft.com/office/officeart/2005/8/layout/hierarchy1"/>
    <dgm:cxn modelId="{761A08EA-E612-4B93-96EA-AF90F14C8633}" type="presParOf" srcId="{E4B01E8F-917A-4AA4-A89F-79DEC57D9DFD}" destId="{C3E34267-EE6D-4DA4-87CD-DD001DF30881}" srcOrd="1" destOrd="0" presId="urn:microsoft.com/office/officeart/2005/8/layout/hierarchy1"/>
    <dgm:cxn modelId="{194D5264-8154-40CB-9F3E-CF024141CD56}" type="presParOf" srcId="{F3546D32-3F8F-4183-8865-3A3F1509A4F3}" destId="{15B9347B-ACC5-45AF-B185-93FCAC55156E}" srcOrd="1" destOrd="0" presId="urn:microsoft.com/office/officeart/2005/8/layout/hierarchy1"/>
    <dgm:cxn modelId="{23C71A68-2589-46B4-82C4-8EC5282BA7CF}" type="presParOf" srcId="{A812F0AF-8D6F-42E4-B5F6-0FB5563EA318}" destId="{9F4F24B6-7644-4897-8867-444FD7AA1CD4}" srcOrd="1" destOrd="0" presId="urn:microsoft.com/office/officeart/2005/8/layout/hierarchy1"/>
    <dgm:cxn modelId="{49C8D70D-192C-4C1D-8001-F57EF6A4D561}" type="presParOf" srcId="{9F4F24B6-7644-4897-8867-444FD7AA1CD4}" destId="{6A444ACA-003D-4807-9898-BEFAC0D0AFA4}" srcOrd="0" destOrd="0" presId="urn:microsoft.com/office/officeart/2005/8/layout/hierarchy1"/>
    <dgm:cxn modelId="{40950086-A52F-4231-8AC0-790DC1C3EB57}" type="presParOf" srcId="{6A444ACA-003D-4807-9898-BEFAC0D0AFA4}" destId="{AC54F559-1EDE-42DE-97B4-84F33550250B}" srcOrd="0" destOrd="0" presId="urn:microsoft.com/office/officeart/2005/8/layout/hierarchy1"/>
    <dgm:cxn modelId="{5B720DD5-C02A-4418-A5E4-D9F1E47F9FC1}" type="presParOf" srcId="{6A444ACA-003D-4807-9898-BEFAC0D0AFA4}" destId="{AA2CD82F-BBC4-4EC4-AA99-0C498B8BF4B1}" srcOrd="1" destOrd="0" presId="urn:microsoft.com/office/officeart/2005/8/layout/hierarchy1"/>
    <dgm:cxn modelId="{47C04522-2AE7-41F1-BB83-2D10CD7BE9A2}" type="presParOf" srcId="{9F4F24B6-7644-4897-8867-444FD7AA1CD4}" destId="{9360B48E-4756-4F57-8EF5-0F439B08C7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E7C84B-8C32-45BC-8C05-DBF11C70AD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F031108-9BE0-4E10-90C8-EF71FA988F85}">
      <dgm:prSet/>
      <dgm:spPr/>
      <dgm:t>
        <a:bodyPr/>
        <a:lstStyle/>
        <a:p>
          <a:r>
            <a:rPr lang="de-DE"/>
            <a:t>Mediation vs. Gerichtsverfahren</a:t>
          </a:r>
          <a:br>
            <a:rPr lang="de-DE"/>
          </a:br>
          <a:endParaRPr lang="en-US"/>
        </a:p>
      </dgm:t>
    </dgm:pt>
    <dgm:pt modelId="{6E9B903C-AD61-4498-8E7A-4F66EA7C6CB7}" type="parTrans" cxnId="{FDAB69E1-29F9-4544-AFE0-1A2810402A9E}">
      <dgm:prSet/>
      <dgm:spPr/>
      <dgm:t>
        <a:bodyPr/>
        <a:lstStyle/>
        <a:p>
          <a:endParaRPr lang="en-US"/>
        </a:p>
      </dgm:t>
    </dgm:pt>
    <dgm:pt modelId="{9604EB11-673F-41E1-868B-C7E2B15D249E}" type="sibTrans" cxnId="{FDAB69E1-29F9-4544-AFE0-1A2810402A9E}">
      <dgm:prSet/>
      <dgm:spPr/>
      <dgm:t>
        <a:bodyPr/>
        <a:lstStyle/>
        <a:p>
          <a:endParaRPr lang="en-US"/>
        </a:p>
      </dgm:t>
    </dgm:pt>
    <dgm:pt modelId="{72540CCA-87EE-4AE7-9A2F-3833699F7A60}">
      <dgm:prSet/>
      <dgm:spPr/>
      <dgm:t>
        <a:bodyPr/>
        <a:lstStyle/>
        <a:p>
          <a:r>
            <a:rPr lang="de-DE"/>
            <a:t>Vorteile der Wirtschaftsmediation</a:t>
          </a:r>
          <a:br>
            <a:rPr lang="de-DE"/>
          </a:br>
          <a:endParaRPr lang="en-US"/>
        </a:p>
      </dgm:t>
    </dgm:pt>
    <dgm:pt modelId="{0F55D6D7-F3D1-4E87-80F6-B513A310A608}" type="parTrans" cxnId="{618285A9-9299-4A85-B644-1605C07EE274}">
      <dgm:prSet/>
      <dgm:spPr/>
      <dgm:t>
        <a:bodyPr/>
        <a:lstStyle/>
        <a:p>
          <a:endParaRPr lang="en-US"/>
        </a:p>
      </dgm:t>
    </dgm:pt>
    <dgm:pt modelId="{20FCB5CF-BEC9-49A6-ACF7-B93B0EDCA746}" type="sibTrans" cxnId="{618285A9-9299-4A85-B644-1605C07EE274}">
      <dgm:prSet/>
      <dgm:spPr/>
      <dgm:t>
        <a:bodyPr/>
        <a:lstStyle/>
        <a:p>
          <a:endParaRPr lang="en-US"/>
        </a:p>
      </dgm:t>
    </dgm:pt>
    <dgm:pt modelId="{CC3D06B7-2956-491B-A21D-7F173D321C14}">
      <dgm:prSet/>
      <dgm:spPr/>
      <dgm:t>
        <a:bodyPr/>
        <a:lstStyle/>
        <a:p>
          <a:r>
            <a:rPr lang="de-DE" dirty="0"/>
            <a:t>Fall 1: deutsch-italienische Zusammenarbeit</a:t>
          </a:r>
          <a:endParaRPr lang="en-US" dirty="0"/>
        </a:p>
      </dgm:t>
    </dgm:pt>
    <dgm:pt modelId="{6C868952-D916-44AD-98CE-9ABC0FF3901D}" type="parTrans" cxnId="{C750EE90-2E8A-4E78-A53B-AFC500A16481}">
      <dgm:prSet/>
      <dgm:spPr/>
      <dgm:t>
        <a:bodyPr/>
        <a:lstStyle/>
        <a:p>
          <a:endParaRPr lang="en-US"/>
        </a:p>
      </dgm:t>
    </dgm:pt>
    <dgm:pt modelId="{79323DC6-4CFF-4FC3-9DF7-F90537B48649}" type="sibTrans" cxnId="{C750EE90-2E8A-4E78-A53B-AFC500A16481}">
      <dgm:prSet/>
      <dgm:spPr/>
      <dgm:t>
        <a:bodyPr/>
        <a:lstStyle/>
        <a:p>
          <a:endParaRPr lang="en-US"/>
        </a:p>
      </dgm:t>
    </dgm:pt>
    <dgm:pt modelId="{38424CA0-2A61-461C-B5B1-34873E5A1945}" type="pres">
      <dgm:prSet presAssocID="{87E7C84B-8C32-45BC-8C05-DBF11C70AD46}" presName="hierChild1" presStyleCnt="0">
        <dgm:presLayoutVars>
          <dgm:chPref val="1"/>
          <dgm:dir/>
          <dgm:animOne val="branch"/>
          <dgm:animLvl val="lvl"/>
          <dgm:resizeHandles/>
        </dgm:presLayoutVars>
      </dgm:prSet>
      <dgm:spPr/>
    </dgm:pt>
    <dgm:pt modelId="{B8AEFADE-DE10-4625-8F90-D5BD96AC7D16}" type="pres">
      <dgm:prSet presAssocID="{4F031108-9BE0-4E10-90C8-EF71FA988F85}" presName="hierRoot1" presStyleCnt="0"/>
      <dgm:spPr/>
    </dgm:pt>
    <dgm:pt modelId="{9D499182-7CE7-4C7E-9049-6A6A5F67FF2A}" type="pres">
      <dgm:prSet presAssocID="{4F031108-9BE0-4E10-90C8-EF71FA988F85}" presName="composite" presStyleCnt="0"/>
      <dgm:spPr/>
    </dgm:pt>
    <dgm:pt modelId="{BFDCD1CD-D9C4-496B-BF0C-7B615D2C33F9}" type="pres">
      <dgm:prSet presAssocID="{4F031108-9BE0-4E10-90C8-EF71FA988F85}" presName="background" presStyleLbl="node0" presStyleIdx="0" presStyleCnt="3"/>
      <dgm:spPr/>
    </dgm:pt>
    <dgm:pt modelId="{E7989FBF-A4E8-4C97-B462-FD0E7192816A}" type="pres">
      <dgm:prSet presAssocID="{4F031108-9BE0-4E10-90C8-EF71FA988F85}" presName="text" presStyleLbl="fgAcc0" presStyleIdx="0" presStyleCnt="3">
        <dgm:presLayoutVars>
          <dgm:chPref val="3"/>
        </dgm:presLayoutVars>
      </dgm:prSet>
      <dgm:spPr/>
    </dgm:pt>
    <dgm:pt modelId="{64BFBCDC-B098-4720-AA0D-852765B52931}" type="pres">
      <dgm:prSet presAssocID="{4F031108-9BE0-4E10-90C8-EF71FA988F85}" presName="hierChild2" presStyleCnt="0"/>
      <dgm:spPr/>
    </dgm:pt>
    <dgm:pt modelId="{6B21BA10-CE1E-4D0E-8A96-BBD59FDCDF96}" type="pres">
      <dgm:prSet presAssocID="{72540CCA-87EE-4AE7-9A2F-3833699F7A60}" presName="hierRoot1" presStyleCnt="0"/>
      <dgm:spPr/>
    </dgm:pt>
    <dgm:pt modelId="{2E2A2D67-2479-4CD0-8730-8DA8FDBEEED2}" type="pres">
      <dgm:prSet presAssocID="{72540CCA-87EE-4AE7-9A2F-3833699F7A60}" presName="composite" presStyleCnt="0"/>
      <dgm:spPr/>
    </dgm:pt>
    <dgm:pt modelId="{47C3E6D3-2537-491E-A4D6-BCEBAD565F0A}" type="pres">
      <dgm:prSet presAssocID="{72540CCA-87EE-4AE7-9A2F-3833699F7A60}" presName="background" presStyleLbl="node0" presStyleIdx="1" presStyleCnt="3"/>
      <dgm:spPr/>
    </dgm:pt>
    <dgm:pt modelId="{CDE08769-9BE6-4DD5-9BA4-6D951011FA56}" type="pres">
      <dgm:prSet presAssocID="{72540CCA-87EE-4AE7-9A2F-3833699F7A60}" presName="text" presStyleLbl="fgAcc0" presStyleIdx="1" presStyleCnt="3">
        <dgm:presLayoutVars>
          <dgm:chPref val="3"/>
        </dgm:presLayoutVars>
      </dgm:prSet>
      <dgm:spPr/>
    </dgm:pt>
    <dgm:pt modelId="{F80A19B5-514F-463B-94A8-1805762433A6}" type="pres">
      <dgm:prSet presAssocID="{72540CCA-87EE-4AE7-9A2F-3833699F7A60}" presName="hierChild2" presStyleCnt="0"/>
      <dgm:spPr/>
    </dgm:pt>
    <dgm:pt modelId="{B3491085-ACFD-4416-A215-15CC76B339D5}" type="pres">
      <dgm:prSet presAssocID="{CC3D06B7-2956-491B-A21D-7F173D321C14}" presName="hierRoot1" presStyleCnt="0"/>
      <dgm:spPr/>
    </dgm:pt>
    <dgm:pt modelId="{3F6A86DD-32A7-4441-ABA5-B7FAFD8A7355}" type="pres">
      <dgm:prSet presAssocID="{CC3D06B7-2956-491B-A21D-7F173D321C14}" presName="composite" presStyleCnt="0"/>
      <dgm:spPr/>
    </dgm:pt>
    <dgm:pt modelId="{27E6FC62-E112-4EC8-9AC6-328DFC73D538}" type="pres">
      <dgm:prSet presAssocID="{CC3D06B7-2956-491B-A21D-7F173D321C14}" presName="background" presStyleLbl="node0" presStyleIdx="2" presStyleCnt="3"/>
      <dgm:spPr/>
    </dgm:pt>
    <dgm:pt modelId="{DE7BC57B-7998-4DDE-82E7-9F89E4CB7E19}" type="pres">
      <dgm:prSet presAssocID="{CC3D06B7-2956-491B-A21D-7F173D321C14}" presName="text" presStyleLbl="fgAcc0" presStyleIdx="2" presStyleCnt="3">
        <dgm:presLayoutVars>
          <dgm:chPref val="3"/>
        </dgm:presLayoutVars>
      </dgm:prSet>
      <dgm:spPr/>
    </dgm:pt>
    <dgm:pt modelId="{5E4A0009-26E6-46F1-AF88-9C67D1A7C3C1}" type="pres">
      <dgm:prSet presAssocID="{CC3D06B7-2956-491B-A21D-7F173D321C14}" presName="hierChild2" presStyleCnt="0"/>
      <dgm:spPr/>
    </dgm:pt>
  </dgm:ptLst>
  <dgm:cxnLst>
    <dgm:cxn modelId="{0DAB2506-39E1-4882-BF74-11833F075771}" type="presOf" srcId="{87E7C84B-8C32-45BC-8C05-DBF11C70AD46}" destId="{38424CA0-2A61-461C-B5B1-34873E5A1945}" srcOrd="0" destOrd="0" presId="urn:microsoft.com/office/officeart/2005/8/layout/hierarchy1"/>
    <dgm:cxn modelId="{A102C53F-0E89-40FD-AA66-E823E3871FBD}" type="presOf" srcId="{CC3D06B7-2956-491B-A21D-7F173D321C14}" destId="{DE7BC57B-7998-4DDE-82E7-9F89E4CB7E19}" srcOrd="0" destOrd="0" presId="urn:microsoft.com/office/officeart/2005/8/layout/hierarchy1"/>
    <dgm:cxn modelId="{8694758C-3EFB-4BF0-AEE6-38F67E7363B3}" type="presOf" srcId="{72540CCA-87EE-4AE7-9A2F-3833699F7A60}" destId="{CDE08769-9BE6-4DD5-9BA4-6D951011FA56}" srcOrd="0" destOrd="0" presId="urn:microsoft.com/office/officeart/2005/8/layout/hierarchy1"/>
    <dgm:cxn modelId="{C750EE90-2E8A-4E78-A53B-AFC500A16481}" srcId="{87E7C84B-8C32-45BC-8C05-DBF11C70AD46}" destId="{CC3D06B7-2956-491B-A21D-7F173D321C14}" srcOrd="2" destOrd="0" parTransId="{6C868952-D916-44AD-98CE-9ABC0FF3901D}" sibTransId="{79323DC6-4CFF-4FC3-9DF7-F90537B48649}"/>
    <dgm:cxn modelId="{618285A9-9299-4A85-B644-1605C07EE274}" srcId="{87E7C84B-8C32-45BC-8C05-DBF11C70AD46}" destId="{72540CCA-87EE-4AE7-9A2F-3833699F7A60}" srcOrd="1" destOrd="0" parTransId="{0F55D6D7-F3D1-4E87-80F6-B513A310A608}" sibTransId="{20FCB5CF-BEC9-49A6-ACF7-B93B0EDCA746}"/>
    <dgm:cxn modelId="{0371AFB2-1AB0-4AE2-BC78-7140CBEE3243}" type="presOf" srcId="{4F031108-9BE0-4E10-90C8-EF71FA988F85}" destId="{E7989FBF-A4E8-4C97-B462-FD0E7192816A}" srcOrd="0" destOrd="0" presId="urn:microsoft.com/office/officeart/2005/8/layout/hierarchy1"/>
    <dgm:cxn modelId="{FDAB69E1-29F9-4544-AFE0-1A2810402A9E}" srcId="{87E7C84B-8C32-45BC-8C05-DBF11C70AD46}" destId="{4F031108-9BE0-4E10-90C8-EF71FA988F85}" srcOrd="0" destOrd="0" parTransId="{6E9B903C-AD61-4498-8E7A-4F66EA7C6CB7}" sibTransId="{9604EB11-673F-41E1-868B-C7E2B15D249E}"/>
    <dgm:cxn modelId="{8289119F-411F-4AD6-8263-34239A3081AE}" type="presParOf" srcId="{38424CA0-2A61-461C-B5B1-34873E5A1945}" destId="{B8AEFADE-DE10-4625-8F90-D5BD96AC7D16}" srcOrd="0" destOrd="0" presId="urn:microsoft.com/office/officeart/2005/8/layout/hierarchy1"/>
    <dgm:cxn modelId="{3CEB2EF4-01BF-48D0-8118-115D39FDB324}" type="presParOf" srcId="{B8AEFADE-DE10-4625-8F90-D5BD96AC7D16}" destId="{9D499182-7CE7-4C7E-9049-6A6A5F67FF2A}" srcOrd="0" destOrd="0" presId="urn:microsoft.com/office/officeart/2005/8/layout/hierarchy1"/>
    <dgm:cxn modelId="{BEBA3E32-4106-4A4B-B6C4-7A107993102B}" type="presParOf" srcId="{9D499182-7CE7-4C7E-9049-6A6A5F67FF2A}" destId="{BFDCD1CD-D9C4-496B-BF0C-7B615D2C33F9}" srcOrd="0" destOrd="0" presId="urn:microsoft.com/office/officeart/2005/8/layout/hierarchy1"/>
    <dgm:cxn modelId="{A0882A6D-2310-4745-8C94-6EEDA21F4DAB}" type="presParOf" srcId="{9D499182-7CE7-4C7E-9049-6A6A5F67FF2A}" destId="{E7989FBF-A4E8-4C97-B462-FD0E7192816A}" srcOrd="1" destOrd="0" presId="urn:microsoft.com/office/officeart/2005/8/layout/hierarchy1"/>
    <dgm:cxn modelId="{F9E0881D-F2FC-4813-8173-958D9D23511A}" type="presParOf" srcId="{B8AEFADE-DE10-4625-8F90-D5BD96AC7D16}" destId="{64BFBCDC-B098-4720-AA0D-852765B52931}" srcOrd="1" destOrd="0" presId="urn:microsoft.com/office/officeart/2005/8/layout/hierarchy1"/>
    <dgm:cxn modelId="{179A2B1D-1D3A-43C2-B83E-7C5B50F0F062}" type="presParOf" srcId="{38424CA0-2A61-461C-B5B1-34873E5A1945}" destId="{6B21BA10-CE1E-4D0E-8A96-BBD59FDCDF96}" srcOrd="1" destOrd="0" presId="urn:microsoft.com/office/officeart/2005/8/layout/hierarchy1"/>
    <dgm:cxn modelId="{84721605-3B93-4A9F-A5AF-73D0C910718C}" type="presParOf" srcId="{6B21BA10-CE1E-4D0E-8A96-BBD59FDCDF96}" destId="{2E2A2D67-2479-4CD0-8730-8DA8FDBEEED2}" srcOrd="0" destOrd="0" presId="urn:microsoft.com/office/officeart/2005/8/layout/hierarchy1"/>
    <dgm:cxn modelId="{D8CCAA1D-D327-430A-96D9-B46DA5DD4A95}" type="presParOf" srcId="{2E2A2D67-2479-4CD0-8730-8DA8FDBEEED2}" destId="{47C3E6D3-2537-491E-A4D6-BCEBAD565F0A}" srcOrd="0" destOrd="0" presId="urn:microsoft.com/office/officeart/2005/8/layout/hierarchy1"/>
    <dgm:cxn modelId="{49F90869-42A9-41F6-9A5E-8ED9C218A0A2}" type="presParOf" srcId="{2E2A2D67-2479-4CD0-8730-8DA8FDBEEED2}" destId="{CDE08769-9BE6-4DD5-9BA4-6D951011FA56}" srcOrd="1" destOrd="0" presId="urn:microsoft.com/office/officeart/2005/8/layout/hierarchy1"/>
    <dgm:cxn modelId="{55B05575-1D0F-4A34-83CD-E95D5FCE129C}" type="presParOf" srcId="{6B21BA10-CE1E-4D0E-8A96-BBD59FDCDF96}" destId="{F80A19B5-514F-463B-94A8-1805762433A6}" srcOrd="1" destOrd="0" presId="urn:microsoft.com/office/officeart/2005/8/layout/hierarchy1"/>
    <dgm:cxn modelId="{3D95AAE3-0322-4684-BE89-BFF8322EEFBE}" type="presParOf" srcId="{38424CA0-2A61-461C-B5B1-34873E5A1945}" destId="{B3491085-ACFD-4416-A215-15CC76B339D5}" srcOrd="2" destOrd="0" presId="urn:microsoft.com/office/officeart/2005/8/layout/hierarchy1"/>
    <dgm:cxn modelId="{BD745697-8128-40FE-BB81-8BD82C88E063}" type="presParOf" srcId="{B3491085-ACFD-4416-A215-15CC76B339D5}" destId="{3F6A86DD-32A7-4441-ABA5-B7FAFD8A7355}" srcOrd="0" destOrd="0" presId="urn:microsoft.com/office/officeart/2005/8/layout/hierarchy1"/>
    <dgm:cxn modelId="{7BC265AB-501F-4BC7-8DB5-540288D2A915}" type="presParOf" srcId="{3F6A86DD-32A7-4441-ABA5-B7FAFD8A7355}" destId="{27E6FC62-E112-4EC8-9AC6-328DFC73D538}" srcOrd="0" destOrd="0" presId="urn:microsoft.com/office/officeart/2005/8/layout/hierarchy1"/>
    <dgm:cxn modelId="{5F77A30B-F70F-43E1-B197-5F9ED38E5BC5}" type="presParOf" srcId="{3F6A86DD-32A7-4441-ABA5-B7FAFD8A7355}" destId="{DE7BC57B-7998-4DDE-82E7-9F89E4CB7E19}" srcOrd="1" destOrd="0" presId="urn:microsoft.com/office/officeart/2005/8/layout/hierarchy1"/>
    <dgm:cxn modelId="{D4E3D293-3594-43EC-9B2B-A6B1239AB84D}" type="presParOf" srcId="{B3491085-ACFD-4416-A215-15CC76B339D5}" destId="{5E4A0009-26E6-46F1-AF88-9C67D1A7C3C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07A8DE-4988-4F68-9522-BCBA0F5BA07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1CDF27C-EDFF-4F4E-B783-141C71362409}">
      <dgm:prSet/>
      <dgm:spPr/>
      <dgm:t>
        <a:bodyPr/>
        <a:lstStyle/>
        <a:p>
          <a:r>
            <a:rPr lang="de-DE"/>
            <a:t>Win-Win-Ansatz</a:t>
          </a:r>
          <a:br>
            <a:rPr lang="de-DE"/>
          </a:br>
          <a:endParaRPr lang="en-US"/>
        </a:p>
      </dgm:t>
    </dgm:pt>
    <dgm:pt modelId="{E53A2833-F076-4A4D-8A5C-B4225C118DCD}" type="parTrans" cxnId="{16CC4882-F8BC-455A-8C8E-52E54CDB031D}">
      <dgm:prSet/>
      <dgm:spPr/>
      <dgm:t>
        <a:bodyPr/>
        <a:lstStyle/>
        <a:p>
          <a:endParaRPr lang="en-US"/>
        </a:p>
      </dgm:t>
    </dgm:pt>
    <dgm:pt modelId="{CBB12873-901B-48AC-808F-20BC9EDC3A8B}" type="sibTrans" cxnId="{16CC4882-F8BC-455A-8C8E-52E54CDB031D}">
      <dgm:prSet/>
      <dgm:spPr/>
      <dgm:t>
        <a:bodyPr/>
        <a:lstStyle/>
        <a:p>
          <a:endParaRPr lang="en-US"/>
        </a:p>
      </dgm:t>
    </dgm:pt>
    <dgm:pt modelId="{F137E017-6B9F-4853-81A1-38B237143535}">
      <dgm:prSet/>
      <dgm:spPr/>
      <dgm:t>
        <a:bodyPr/>
        <a:lstStyle/>
        <a:p>
          <a:r>
            <a:rPr lang="de-DE"/>
            <a:t>Kosten- und Zeitersparnis</a:t>
          </a:r>
          <a:br>
            <a:rPr lang="de-DE"/>
          </a:br>
          <a:endParaRPr lang="en-US"/>
        </a:p>
      </dgm:t>
    </dgm:pt>
    <dgm:pt modelId="{74240280-EBD9-44C5-A163-9245210F321B}" type="parTrans" cxnId="{692B40AB-2ACE-462A-B4E7-AD0370196211}">
      <dgm:prSet/>
      <dgm:spPr/>
      <dgm:t>
        <a:bodyPr/>
        <a:lstStyle/>
        <a:p>
          <a:endParaRPr lang="en-US"/>
        </a:p>
      </dgm:t>
    </dgm:pt>
    <dgm:pt modelId="{1582823E-EC4A-42D8-BAF6-D7283512830A}" type="sibTrans" cxnId="{692B40AB-2ACE-462A-B4E7-AD0370196211}">
      <dgm:prSet/>
      <dgm:spPr/>
      <dgm:t>
        <a:bodyPr/>
        <a:lstStyle/>
        <a:p>
          <a:endParaRPr lang="en-US"/>
        </a:p>
      </dgm:t>
    </dgm:pt>
    <dgm:pt modelId="{5751B47A-EA30-439C-A803-412A8FF1C6A2}">
      <dgm:prSet/>
      <dgm:spPr/>
      <dgm:t>
        <a:bodyPr/>
        <a:lstStyle/>
        <a:p>
          <a:r>
            <a:rPr lang="de-DE"/>
            <a:t>Vertraulichkeit</a:t>
          </a:r>
          <a:br>
            <a:rPr lang="de-DE"/>
          </a:br>
          <a:endParaRPr lang="en-US"/>
        </a:p>
      </dgm:t>
    </dgm:pt>
    <dgm:pt modelId="{CB6C0930-3E0A-4D49-A46E-BB64ACDD46DE}" type="parTrans" cxnId="{664FE7D7-1268-4627-9613-D51B85971661}">
      <dgm:prSet/>
      <dgm:spPr/>
      <dgm:t>
        <a:bodyPr/>
        <a:lstStyle/>
        <a:p>
          <a:endParaRPr lang="en-US"/>
        </a:p>
      </dgm:t>
    </dgm:pt>
    <dgm:pt modelId="{C0219539-FE43-4CEA-8188-B898116F2870}" type="sibTrans" cxnId="{664FE7D7-1268-4627-9613-D51B85971661}">
      <dgm:prSet/>
      <dgm:spPr/>
      <dgm:t>
        <a:bodyPr/>
        <a:lstStyle/>
        <a:p>
          <a:endParaRPr lang="en-US"/>
        </a:p>
      </dgm:t>
    </dgm:pt>
    <dgm:pt modelId="{F89B3F38-3FB4-4104-8B79-5FC1215A8DED}">
      <dgm:prSet/>
      <dgm:spPr/>
      <dgm:t>
        <a:bodyPr/>
        <a:lstStyle/>
        <a:p>
          <a:r>
            <a:rPr lang="de-DE"/>
            <a:t>Erhalt der Geschäftsbeziehungen</a:t>
          </a:r>
          <a:br>
            <a:rPr lang="de-DE"/>
          </a:br>
          <a:endParaRPr lang="en-US"/>
        </a:p>
      </dgm:t>
    </dgm:pt>
    <dgm:pt modelId="{93FF4A61-5AC2-4577-A89A-DA4DC6B1316E}" type="parTrans" cxnId="{D5CF0F49-A1C2-48E6-A198-43F9AD0CD089}">
      <dgm:prSet/>
      <dgm:spPr/>
      <dgm:t>
        <a:bodyPr/>
        <a:lstStyle/>
        <a:p>
          <a:endParaRPr lang="en-US"/>
        </a:p>
      </dgm:t>
    </dgm:pt>
    <dgm:pt modelId="{5AF2325E-4B55-4F61-ACF8-DFE7B59855AE}" type="sibTrans" cxnId="{D5CF0F49-A1C2-48E6-A198-43F9AD0CD089}">
      <dgm:prSet/>
      <dgm:spPr/>
      <dgm:t>
        <a:bodyPr/>
        <a:lstStyle/>
        <a:p>
          <a:endParaRPr lang="en-US"/>
        </a:p>
      </dgm:t>
    </dgm:pt>
    <dgm:pt modelId="{66F4005C-36AF-435A-8BB3-8F6533C4AE49}">
      <dgm:prSet/>
      <dgm:spPr/>
      <dgm:t>
        <a:bodyPr/>
        <a:lstStyle/>
        <a:p>
          <a:r>
            <a:rPr lang="de-DE"/>
            <a:t>Schnelligkeit</a:t>
          </a:r>
          <a:br>
            <a:rPr lang="de-DE"/>
          </a:br>
          <a:endParaRPr lang="en-US"/>
        </a:p>
      </dgm:t>
    </dgm:pt>
    <dgm:pt modelId="{AA1A0D62-FA26-417C-8C17-0C372409F274}" type="parTrans" cxnId="{97D76301-CCC6-4763-A3A2-7B4E0B16305D}">
      <dgm:prSet/>
      <dgm:spPr/>
      <dgm:t>
        <a:bodyPr/>
        <a:lstStyle/>
        <a:p>
          <a:endParaRPr lang="en-US"/>
        </a:p>
      </dgm:t>
    </dgm:pt>
    <dgm:pt modelId="{707F9D51-9B05-4EFB-A7CF-1555DDFD2A27}" type="sibTrans" cxnId="{97D76301-CCC6-4763-A3A2-7B4E0B16305D}">
      <dgm:prSet/>
      <dgm:spPr/>
      <dgm:t>
        <a:bodyPr/>
        <a:lstStyle/>
        <a:p>
          <a:endParaRPr lang="en-US"/>
        </a:p>
      </dgm:t>
    </dgm:pt>
    <dgm:pt modelId="{570AB595-1EF7-4250-BBA5-3489725D4F9E}">
      <dgm:prSet/>
      <dgm:spPr/>
      <dgm:t>
        <a:bodyPr/>
        <a:lstStyle/>
        <a:p>
          <a:r>
            <a:rPr lang="de-DE"/>
            <a:t>Vermeiden des „Nullsummenspiels“</a:t>
          </a:r>
          <a:endParaRPr lang="en-US"/>
        </a:p>
      </dgm:t>
    </dgm:pt>
    <dgm:pt modelId="{A685C985-B590-49C3-A3FA-A0B5A5AA97FF}" type="parTrans" cxnId="{FAB2B650-8BEF-4A8F-B7BC-B5713E1091B9}">
      <dgm:prSet/>
      <dgm:spPr/>
      <dgm:t>
        <a:bodyPr/>
        <a:lstStyle/>
        <a:p>
          <a:endParaRPr lang="en-US"/>
        </a:p>
      </dgm:t>
    </dgm:pt>
    <dgm:pt modelId="{51B062F4-933D-472D-B265-FB9A8923FD50}" type="sibTrans" cxnId="{FAB2B650-8BEF-4A8F-B7BC-B5713E1091B9}">
      <dgm:prSet/>
      <dgm:spPr/>
      <dgm:t>
        <a:bodyPr/>
        <a:lstStyle/>
        <a:p>
          <a:endParaRPr lang="en-US"/>
        </a:p>
      </dgm:t>
    </dgm:pt>
    <dgm:pt modelId="{ABD5FCBA-F8F7-4DB9-B0C0-C2AAB8601CF6}" type="pres">
      <dgm:prSet presAssocID="{7607A8DE-4988-4F68-9522-BCBA0F5BA073}" presName="root" presStyleCnt="0">
        <dgm:presLayoutVars>
          <dgm:dir/>
          <dgm:resizeHandles val="exact"/>
        </dgm:presLayoutVars>
      </dgm:prSet>
      <dgm:spPr/>
    </dgm:pt>
    <dgm:pt modelId="{4CBE5200-6C46-4307-BE4D-2BCC44585AC0}" type="pres">
      <dgm:prSet presAssocID="{81CDF27C-EDFF-4F4E-B783-141C71362409}" presName="compNode" presStyleCnt="0"/>
      <dgm:spPr/>
    </dgm:pt>
    <dgm:pt modelId="{6560237F-FF98-4610-8ABE-522D0C0B62EF}" type="pres">
      <dgm:prSet presAssocID="{81CDF27C-EDFF-4F4E-B783-141C7136240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ium"/>
        </a:ext>
      </dgm:extLst>
    </dgm:pt>
    <dgm:pt modelId="{5D509D26-02FE-4307-AAC0-AB56CA671A79}" type="pres">
      <dgm:prSet presAssocID="{81CDF27C-EDFF-4F4E-B783-141C71362409}" presName="spaceRect" presStyleCnt="0"/>
      <dgm:spPr/>
    </dgm:pt>
    <dgm:pt modelId="{85A720D7-59EA-4CF0-ABFB-F5EB3D54CD68}" type="pres">
      <dgm:prSet presAssocID="{81CDF27C-EDFF-4F4E-B783-141C71362409}" presName="textRect" presStyleLbl="revTx" presStyleIdx="0" presStyleCnt="6">
        <dgm:presLayoutVars>
          <dgm:chMax val="1"/>
          <dgm:chPref val="1"/>
        </dgm:presLayoutVars>
      </dgm:prSet>
      <dgm:spPr/>
    </dgm:pt>
    <dgm:pt modelId="{00AB7518-D92E-45BA-8919-1B8C927B0A32}" type="pres">
      <dgm:prSet presAssocID="{CBB12873-901B-48AC-808F-20BC9EDC3A8B}" presName="sibTrans" presStyleCnt="0"/>
      <dgm:spPr/>
    </dgm:pt>
    <dgm:pt modelId="{0AB3BC85-65F8-4400-9D97-499B7F7F25EC}" type="pres">
      <dgm:prSet presAssocID="{F137E017-6B9F-4853-81A1-38B237143535}" presName="compNode" presStyleCnt="0"/>
      <dgm:spPr/>
    </dgm:pt>
    <dgm:pt modelId="{7D7BD7C8-AF51-4940-B252-064F62F2E09F}" type="pres">
      <dgm:prSet presAssocID="{F137E017-6B9F-4853-81A1-38B23714353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ld"/>
        </a:ext>
      </dgm:extLst>
    </dgm:pt>
    <dgm:pt modelId="{F6DB638B-025E-4499-AB0F-01D67D5ADADF}" type="pres">
      <dgm:prSet presAssocID="{F137E017-6B9F-4853-81A1-38B237143535}" presName="spaceRect" presStyleCnt="0"/>
      <dgm:spPr/>
    </dgm:pt>
    <dgm:pt modelId="{C6CFCD0B-DB36-4053-88B7-AB329A44A1C7}" type="pres">
      <dgm:prSet presAssocID="{F137E017-6B9F-4853-81A1-38B237143535}" presName="textRect" presStyleLbl="revTx" presStyleIdx="1" presStyleCnt="6">
        <dgm:presLayoutVars>
          <dgm:chMax val="1"/>
          <dgm:chPref val="1"/>
        </dgm:presLayoutVars>
      </dgm:prSet>
      <dgm:spPr/>
    </dgm:pt>
    <dgm:pt modelId="{E902423A-48A4-4C76-A043-34CA628D615E}" type="pres">
      <dgm:prSet presAssocID="{1582823E-EC4A-42D8-BAF6-D7283512830A}" presName="sibTrans" presStyleCnt="0"/>
      <dgm:spPr/>
    </dgm:pt>
    <dgm:pt modelId="{7087B86B-C091-498C-BD56-CDC53DC35C53}" type="pres">
      <dgm:prSet presAssocID="{5751B47A-EA30-439C-A803-412A8FF1C6A2}" presName="compNode" presStyleCnt="0"/>
      <dgm:spPr/>
    </dgm:pt>
    <dgm:pt modelId="{57677793-85CB-4744-ABA0-7627977E9269}" type="pres">
      <dgm:prSet presAssocID="{5751B47A-EA30-439C-A803-412A8FF1C6A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rren"/>
        </a:ext>
      </dgm:extLst>
    </dgm:pt>
    <dgm:pt modelId="{FACB0140-09F2-4224-B378-BC55C43F3F76}" type="pres">
      <dgm:prSet presAssocID="{5751B47A-EA30-439C-A803-412A8FF1C6A2}" presName="spaceRect" presStyleCnt="0"/>
      <dgm:spPr/>
    </dgm:pt>
    <dgm:pt modelId="{ACB4332A-B3A0-468F-B367-4A8F98DCC7D3}" type="pres">
      <dgm:prSet presAssocID="{5751B47A-EA30-439C-A803-412A8FF1C6A2}" presName="textRect" presStyleLbl="revTx" presStyleIdx="2" presStyleCnt="6">
        <dgm:presLayoutVars>
          <dgm:chMax val="1"/>
          <dgm:chPref val="1"/>
        </dgm:presLayoutVars>
      </dgm:prSet>
      <dgm:spPr/>
    </dgm:pt>
    <dgm:pt modelId="{EB191C5B-9517-415C-A63D-F53D9C5E04AF}" type="pres">
      <dgm:prSet presAssocID="{C0219539-FE43-4CEA-8188-B898116F2870}" presName="sibTrans" presStyleCnt="0"/>
      <dgm:spPr/>
    </dgm:pt>
    <dgm:pt modelId="{C0349A29-BAAD-4D2E-A7E2-87679E8B1686}" type="pres">
      <dgm:prSet presAssocID="{F89B3F38-3FB4-4104-8B79-5FC1215A8DED}" presName="compNode" presStyleCnt="0"/>
      <dgm:spPr/>
    </dgm:pt>
    <dgm:pt modelId="{C945318D-05C7-4AC0-96B5-34D5A20BD5FF}" type="pres">
      <dgm:prSet presAssocID="{F89B3F38-3FB4-4104-8B79-5FC1215A8DE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k and knife"/>
        </a:ext>
      </dgm:extLst>
    </dgm:pt>
    <dgm:pt modelId="{0DC79D36-BBA8-45FC-9E90-CA3175FDD213}" type="pres">
      <dgm:prSet presAssocID="{F89B3F38-3FB4-4104-8B79-5FC1215A8DED}" presName="spaceRect" presStyleCnt="0"/>
      <dgm:spPr/>
    </dgm:pt>
    <dgm:pt modelId="{20ED424D-ED4A-4952-830C-469CB86B70A5}" type="pres">
      <dgm:prSet presAssocID="{F89B3F38-3FB4-4104-8B79-5FC1215A8DED}" presName="textRect" presStyleLbl="revTx" presStyleIdx="3" presStyleCnt="6">
        <dgm:presLayoutVars>
          <dgm:chMax val="1"/>
          <dgm:chPref val="1"/>
        </dgm:presLayoutVars>
      </dgm:prSet>
      <dgm:spPr/>
    </dgm:pt>
    <dgm:pt modelId="{B191AA48-2300-4899-9084-F6D67895A1A8}" type="pres">
      <dgm:prSet presAssocID="{5AF2325E-4B55-4F61-ACF8-DFE7B59855AE}" presName="sibTrans" presStyleCnt="0"/>
      <dgm:spPr/>
    </dgm:pt>
    <dgm:pt modelId="{FD7C2CBC-D927-4E60-BF95-6621A3B1542F}" type="pres">
      <dgm:prSet presAssocID="{66F4005C-36AF-435A-8BB3-8F6533C4AE49}" presName="compNode" presStyleCnt="0"/>
      <dgm:spPr/>
    </dgm:pt>
    <dgm:pt modelId="{A0F34A0F-96A0-46EB-B218-B44455B6598A}" type="pres">
      <dgm:prSet presAssocID="{66F4005C-36AF-435A-8BB3-8F6533C4AE4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puhr"/>
        </a:ext>
      </dgm:extLst>
    </dgm:pt>
    <dgm:pt modelId="{EB69441B-203B-48F3-95D8-395691622109}" type="pres">
      <dgm:prSet presAssocID="{66F4005C-36AF-435A-8BB3-8F6533C4AE49}" presName="spaceRect" presStyleCnt="0"/>
      <dgm:spPr/>
    </dgm:pt>
    <dgm:pt modelId="{756CEB0C-2368-4FCD-8237-EC298EA87F04}" type="pres">
      <dgm:prSet presAssocID="{66F4005C-36AF-435A-8BB3-8F6533C4AE49}" presName="textRect" presStyleLbl="revTx" presStyleIdx="4" presStyleCnt="6">
        <dgm:presLayoutVars>
          <dgm:chMax val="1"/>
          <dgm:chPref val="1"/>
        </dgm:presLayoutVars>
      </dgm:prSet>
      <dgm:spPr/>
    </dgm:pt>
    <dgm:pt modelId="{0E8E737B-9300-4832-9388-055F0241DC56}" type="pres">
      <dgm:prSet presAssocID="{707F9D51-9B05-4EFB-A7CF-1555DDFD2A27}" presName="sibTrans" presStyleCnt="0"/>
      <dgm:spPr/>
    </dgm:pt>
    <dgm:pt modelId="{AFAF24A9-C6E4-4125-BF63-59951F37616F}" type="pres">
      <dgm:prSet presAssocID="{570AB595-1EF7-4250-BBA5-3489725D4F9E}" presName="compNode" presStyleCnt="0"/>
      <dgm:spPr/>
    </dgm:pt>
    <dgm:pt modelId="{25227D64-7A7E-42C2-A330-9262B383C7AC}" type="pres">
      <dgm:prSet presAssocID="{570AB595-1EF7-4250-BBA5-3489725D4F9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io-Hazard"/>
        </a:ext>
      </dgm:extLst>
    </dgm:pt>
    <dgm:pt modelId="{4D550368-24DB-4589-AA47-A0CFE8AA5180}" type="pres">
      <dgm:prSet presAssocID="{570AB595-1EF7-4250-BBA5-3489725D4F9E}" presName="spaceRect" presStyleCnt="0"/>
      <dgm:spPr/>
    </dgm:pt>
    <dgm:pt modelId="{A5803480-E778-4D50-BE2F-0259035D1DD3}" type="pres">
      <dgm:prSet presAssocID="{570AB595-1EF7-4250-BBA5-3489725D4F9E}" presName="textRect" presStyleLbl="revTx" presStyleIdx="5" presStyleCnt="6">
        <dgm:presLayoutVars>
          <dgm:chMax val="1"/>
          <dgm:chPref val="1"/>
        </dgm:presLayoutVars>
      </dgm:prSet>
      <dgm:spPr/>
    </dgm:pt>
  </dgm:ptLst>
  <dgm:cxnLst>
    <dgm:cxn modelId="{97D76301-CCC6-4763-A3A2-7B4E0B16305D}" srcId="{7607A8DE-4988-4F68-9522-BCBA0F5BA073}" destId="{66F4005C-36AF-435A-8BB3-8F6533C4AE49}" srcOrd="4" destOrd="0" parTransId="{AA1A0D62-FA26-417C-8C17-0C372409F274}" sibTransId="{707F9D51-9B05-4EFB-A7CF-1555DDFD2A27}"/>
    <dgm:cxn modelId="{D5CF0F49-A1C2-48E6-A198-43F9AD0CD089}" srcId="{7607A8DE-4988-4F68-9522-BCBA0F5BA073}" destId="{F89B3F38-3FB4-4104-8B79-5FC1215A8DED}" srcOrd="3" destOrd="0" parTransId="{93FF4A61-5AC2-4577-A89A-DA4DC6B1316E}" sibTransId="{5AF2325E-4B55-4F61-ACF8-DFE7B59855AE}"/>
    <dgm:cxn modelId="{10F13C6C-F95E-4647-91F1-534003AB02FC}" type="presOf" srcId="{F137E017-6B9F-4853-81A1-38B237143535}" destId="{C6CFCD0B-DB36-4053-88B7-AB329A44A1C7}" srcOrd="0" destOrd="0" presId="urn:microsoft.com/office/officeart/2018/2/layout/IconLabelList"/>
    <dgm:cxn modelId="{FAB2B650-8BEF-4A8F-B7BC-B5713E1091B9}" srcId="{7607A8DE-4988-4F68-9522-BCBA0F5BA073}" destId="{570AB595-1EF7-4250-BBA5-3489725D4F9E}" srcOrd="5" destOrd="0" parTransId="{A685C985-B590-49C3-A3FA-A0B5A5AA97FF}" sibTransId="{51B062F4-933D-472D-B265-FB9A8923FD50}"/>
    <dgm:cxn modelId="{8CBCEA79-8DC7-4D05-8FC1-3A02CF58C391}" type="presOf" srcId="{570AB595-1EF7-4250-BBA5-3489725D4F9E}" destId="{A5803480-E778-4D50-BE2F-0259035D1DD3}" srcOrd="0" destOrd="0" presId="urn:microsoft.com/office/officeart/2018/2/layout/IconLabelList"/>
    <dgm:cxn modelId="{ABACA780-C937-44BA-96EA-F67B5A803FFA}" type="presOf" srcId="{81CDF27C-EDFF-4F4E-B783-141C71362409}" destId="{85A720D7-59EA-4CF0-ABFB-F5EB3D54CD68}" srcOrd="0" destOrd="0" presId="urn:microsoft.com/office/officeart/2018/2/layout/IconLabelList"/>
    <dgm:cxn modelId="{16CC4882-F8BC-455A-8C8E-52E54CDB031D}" srcId="{7607A8DE-4988-4F68-9522-BCBA0F5BA073}" destId="{81CDF27C-EDFF-4F4E-B783-141C71362409}" srcOrd="0" destOrd="0" parTransId="{E53A2833-F076-4A4D-8A5C-B4225C118DCD}" sibTransId="{CBB12873-901B-48AC-808F-20BC9EDC3A8B}"/>
    <dgm:cxn modelId="{3BAD3898-453A-4CBE-9B4D-7E84CCCACB6C}" type="presOf" srcId="{5751B47A-EA30-439C-A803-412A8FF1C6A2}" destId="{ACB4332A-B3A0-468F-B367-4A8F98DCC7D3}" srcOrd="0" destOrd="0" presId="urn:microsoft.com/office/officeart/2018/2/layout/IconLabelList"/>
    <dgm:cxn modelId="{74D30099-C372-483C-9AEC-B3E4EFD1FC0B}" type="presOf" srcId="{F89B3F38-3FB4-4104-8B79-5FC1215A8DED}" destId="{20ED424D-ED4A-4952-830C-469CB86B70A5}" srcOrd="0" destOrd="0" presId="urn:microsoft.com/office/officeart/2018/2/layout/IconLabelList"/>
    <dgm:cxn modelId="{692B40AB-2ACE-462A-B4E7-AD0370196211}" srcId="{7607A8DE-4988-4F68-9522-BCBA0F5BA073}" destId="{F137E017-6B9F-4853-81A1-38B237143535}" srcOrd="1" destOrd="0" parTransId="{74240280-EBD9-44C5-A163-9245210F321B}" sibTransId="{1582823E-EC4A-42D8-BAF6-D7283512830A}"/>
    <dgm:cxn modelId="{537DF7B6-517A-43A4-BADE-E9C4F969AE52}" type="presOf" srcId="{7607A8DE-4988-4F68-9522-BCBA0F5BA073}" destId="{ABD5FCBA-F8F7-4DB9-B0C0-C2AAB8601CF6}" srcOrd="0" destOrd="0" presId="urn:microsoft.com/office/officeart/2018/2/layout/IconLabelList"/>
    <dgm:cxn modelId="{003791BC-FAF9-4DC9-A6A3-65DC5454FD4E}" type="presOf" srcId="{66F4005C-36AF-435A-8BB3-8F6533C4AE49}" destId="{756CEB0C-2368-4FCD-8237-EC298EA87F04}" srcOrd="0" destOrd="0" presId="urn:microsoft.com/office/officeart/2018/2/layout/IconLabelList"/>
    <dgm:cxn modelId="{664FE7D7-1268-4627-9613-D51B85971661}" srcId="{7607A8DE-4988-4F68-9522-BCBA0F5BA073}" destId="{5751B47A-EA30-439C-A803-412A8FF1C6A2}" srcOrd="2" destOrd="0" parTransId="{CB6C0930-3E0A-4D49-A46E-BB64ACDD46DE}" sibTransId="{C0219539-FE43-4CEA-8188-B898116F2870}"/>
    <dgm:cxn modelId="{D2908025-ADAC-4FA6-AE37-6775E876ADA7}" type="presParOf" srcId="{ABD5FCBA-F8F7-4DB9-B0C0-C2AAB8601CF6}" destId="{4CBE5200-6C46-4307-BE4D-2BCC44585AC0}" srcOrd="0" destOrd="0" presId="urn:microsoft.com/office/officeart/2018/2/layout/IconLabelList"/>
    <dgm:cxn modelId="{76F54A0B-D419-41E5-9C1B-AB2E2995F81F}" type="presParOf" srcId="{4CBE5200-6C46-4307-BE4D-2BCC44585AC0}" destId="{6560237F-FF98-4610-8ABE-522D0C0B62EF}" srcOrd="0" destOrd="0" presId="urn:microsoft.com/office/officeart/2018/2/layout/IconLabelList"/>
    <dgm:cxn modelId="{569911BE-A43A-4192-974C-438F5B881F1D}" type="presParOf" srcId="{4CBE5200-6C46-4307-BE4D-2BCC44585AC0}" destId="{5D509D26-02FE-4307-AAC0-AB56CA671A79}" srcOrd="1" destOrd="0" presId="urn:microsoft.com/office/officeart/2018/2/layout/IconLabelList"/>
    <dgm:cxn modelId="{8C3A7E24-BC94-4A2F-84AB-0062BFAF14C8}" type="presParOf" srcId="{4CBE5200-6C46-4307-BE4D-2BCC44585AC0}" destId="{85A720D7-59EA-4CF0-ABFB-F5EB3D54CD68}" srcOrd="2" destOrd="0" presId="urn:microsoft.com/office/officeart/2018/2/layout/IconLabelList"/>
    <dgm:cxn modelId="{CB8F0DC2-ED3F-4600-8C43-9E11C60A47FE}" type="presParOf" srcId="{ABD5FCBA-F8F7-4DB9-B0C0-C2AAB8601CF6}" destId="{00AB7518-D92E-45BA-8919-1B8C927B0A32}" srcOrd="1" destOrd="0" presId="urn:microsoft.com/office/officeart/2018/2/layout/IconLabelList"/>
    <dgm:cxn modelId="{C1F4775C-EDC8-4708-A026-FEB99D0E0F75}" type="presParOf" srcId="{ABD5FCBA-F8F7-4DB9-B0C0-C2AAB8601CF6}" destId="{0AB3BC85-65F8-4400-9D97-499B7F7F25EC}" srcOrd="2" destOrd="0" presId="urn:microsoft.com/office/officeart/2018/2/layout/IconLabelList"/>
    <dgm:cxn modelId="{5A142B64-E0EC-4A2B-8A28-A95B79F8FB9E}" type="presParOf" srcId="{0AB3BC85-65F8-4400-9D97-499B7F7F25EC}" destId="{7D7BD7C8-AF51-4940-B252-064F62F2E09F}" srcOrd="0" destOrd="0" presId="urn:microsoft.com/office/officeart/2018/2/layout/IconLabelList"/>
    <dgm:cxn modelId="{57763AB7-3D58-4E32-8810-D6DB77F00D2C}" type="presParOf" srcId="{0AB3BC85-65F8-4400-9D97-499B7F7F25EC}" destId="{F6DB638B-025E-4499-AB0F-01D67D5ADADF}" srcOrd="1" destOrd="0" presId="urn:microsoft.com/office/officeart/2018/2/layout/IconLabelList"/>
    <dgm:cxn modelId="{EAE155F4-AA5D-4CB4-A737-C12CA02E47B8}" type="presParOf" srcId="{0AB3BC85-65F8-4400-9D97-499B7F7F25EC}" destId="{C6CFCD0B-DB36-4053-88B7-AB329A44A1C7}" srcOrd="2" destOrd="0" presId="urn:microsoft.com/office/officeart/2018/2/layout/IconLabelList"/>
    <dgm:cxn modelId="{6FB0F94B-FAD7-468A-9798-7674E691770A}" type="presParOf" srcId="{ABD5FCBA-F8F7-4DB9-B0C0-C2AAB8601CF6}" destId="{E902423A-48A4-4C76-A043-34CA628D615E}" srcOrd="3" destOrd="0" presId="urn:microsoft.com/office/officeart/2018/2/layout/IconLabelList"/>
    <dgm:cxn modelId="{2785F680-D4BB-454D-B153-8874834C2DCD}" type="presParOf" srcId="{ABD5FCBA-F8F7-4DB9-B0C0-C2AAB8601CF6}" destId="{7087B86B-C091-498C-BD56-CDC53DC35C53}" srcOrd="4" destOrd="0" presId="urn:microsoft.com/office/officeart/2018/2/layout/IconLabelList"/>
    <dgm:cxn modelId="{C626E3F5-FD04-40CE-BF21-690B4E6321FF}" type="presParOf" srcId="{7087B86B-C091-498C-BD56-CDC53DC35C53}" destId="{57677793-85CB-4744-ABA0-7627977E9269}" srcOrd="0" destOrd="0" presId="urn:microsoft.com/office/officeart/2018/2/layout/IconLabelList"/>
    <dgm:cxn modelId="{9FB0664A-2A96-451F-856F-EB17F77C7920}" type="presParOf" srcId="{7087B86B-C091-498C-BD56-CDC53DC35C53}" destId="{FACB0140-09F2-4224-B378-BC55C43F3F76}" srcOrd="1" destOrd="0" presId="urn:microsoft.com/office/officeart/2018/2/layout/IconLabelList"/>
    <dgm:cxn modelId="{8FC8856A-72D0-4146-97BE-794ADDC124A7}" type="presParOf" srcId="{7087B86B-C091-498C-BD56-CDC53DC35C53}" destId="{ACB4332A-B3A0-468F-B367-4A8F98DCC7D3}" srcOrd="2" destOrd="0" presId="urn:microsoft.com/office/officeart/2018/2/layout/IconLabelList"/>
    <dgm:cxn modelId="{5630A41D-627A-4E26-8B80-346407D56109}" type="presParOf" srcId="{ABD5FCBA-F8F7-4DB9-B0C0-C2AAB8601CF6}" destId="{EB191C5B-9517-415C-A63D-F53D9C5E04AF}" srcOrd="5" destOrd="0" presId="urn:microsoft.com/office/officeart/2018/2/layout/IconLabelList"/>
    <dgm:cxn modelId="{746D9E0F-14B5-44CF-854F-B1D009E94B3C}" type="presParOf" srcId="{ABD5FCBA-F8F7-4DB9-B0C0-C2AAB8601CF6}" destId="{C0349A29-BAAD-4D2E-A7E2-87679E8B1686}" srcOrd="6" destOrd="0" presId="urn:microsoft.com/office/officeart/2018/2/layout/IconLabelList"/>
    <dgm:cxn modelId="{047DA098-C50F-4937-A8F7-25441E1D4704}" type="presParOf" srcId="{C0349A29-BAAD-4D2E-A7E2-87679E8B1686}" destId="{C945318D-05C7-4AC0-96B5-34D5A20BD5FF}" srcOrd="0" destOrd="0" presId="urn:microsoft.com/office/officeart/2018/2/layout/IconLabelList"/>
    <dgm:cxn modelId="{0A87A8AF-A171-465B-A3FF-1FED908362CA}" type="presParOf" srcId="{C0349A29-BAAD-4D2E-A7E2-87679E8B1686}" destId="{0DC79D36-BBA8-45FC-9E90-CA3175FDD213}" srcOrd="1" destOrd="0" presId="urn:microsoft.com/office/officeart/2018/2/layout/IconLabelList"/>
    <dgm:cxn modelId="{963FC38C-6A02-4A29-8617-AEF2B2F8E430}" type="presParOf" srcId="{C0349A29-BAAD-4D2E-A7E2-87679E8B1686}" destId="{20ED424D-ED4A-4952-830C-469CB86B70A5}" srcOrd="2" destOrd="0" presId="urn:microsoft.com/office/officeart/2018/2/layout/IconLabelList"/>
    <dgm:cxn modelId="{22C593D6-240F-4D50-8880-A759B07AE952}" type="presParOf" srcId="{ABD5FCBA-F8F7-4DB9-B0C0-C2AAB8601CF6}" destId="{B191AA48-2300-4899-9084-F6D67895A1A8}" srcOrd="7" destOrd="0" presId="urn:microsoft.com/office/officeart/2018/2/layout/IconLabelList"/>
    <dgm:cxn modelId="{48360116-D8E7-46B1-AD3F-6168ED9CB4D8}" type="presParOf" srcId="{ABD5FCBA-F8F7-4DB9-B0C0-C2AAB8601CF6}" destId="{FD7C2CBC-D927-4E60-BF95-6621A3B1542F}" srcOrd="8" destOrd="0" presId="urn:microsoft.com/office/officeart/2018/2/layout/IconLabelList"/>
    <dgm:cxn modelId="{1B8C8010-4C94-4FC4-8BE3-5932884E0CFA}" type="presParOf" srcId="{FD7C2CBC-D927-4E60-BF95-6621A3B1542F}" destId="{A0F34A0F-96A0-46EB-B218-B44455B6598A}" srcOrd="0" destOrd="0" presId="urn:microsoft.com/office/officeart/2018/2/layout/IconLabelList"/>
    <dgm:cxn modelId="{D2738653-C695-4760-A972-1693D2B22C57}" type="presParOf" srcId="{FD7C2CBC-D927-4E60-BF95-6621A3B1542F}" destId="{EB69441B-203B-48F3-95D8-395691622109}" srcOrd="1" destOrd="0" presId="urn:microsoft.com/office/officeart/2018/2/layout/IconLabelList"/>
    <dgm:cxn modelId="{BC206DBF-4B9D-4042-95CC-DBC8C859DBE0}" type="presParOf" srcId="{FD7C2CBC-D927-4E60-BF95-6621A3B1542F}" destId="{756CEB0C-2368-4FCD-8237-EC298EA87F04}" srcOrd="2" destOrd="0" presId="urn:microsoft.com/office/officeart/2018/2/layout/IconLabelList"/>
    <dgm:cxn modelId="{4B96DE9C-4C7A-429F-9576-DF55A4E48F3F}" type="presParOf" srcId="{ABD5FCBA-F8F7-4DB9-B0C0-C2AAB8601CF6}" destId="{0E8E737B-9300-4832-9388-055F0241DC56}" srcOrd="9" destOrd="0" presId="urn:microsoft.com/office/officeart/2018/2/layout/IconLabelList"/>
    <dgm:cxn modelId="{723CDF47-0F2A-40D2-82F1-49E4D908B48E}" type="presParOf" srcId="{ABD5FCBA-F8F7-4DB9-B0C0-C2AAB8601CF6}" destId="{AFAF24A9-C6E4-4125-BF63-59951F37616F}" srcOrd="10" destOrd="0" presId="urn:microsoft.com/office/officeart/2018/2/layout/IconLabelList"/>
    <dgm:cxn modelId="{45409403-CC6C-483B-ACFB-DD7096599D0C}" type="presParOf" srcId="{AFAF24A9-C6E4-4125-BF63-59951F37616F}" destId="{25227D64-7A7E-42C2-A330-9262B383C7AC}" srcOrd="0" destOrd="0" presId="urn:microsoft.com/office/officeart/2018/2/layout/IconLabelList"/>
    <dgm:cxn modelId="{8E8910C0-212C-4E60-B450-2311212EFC93}" type="presParOf" srcId="{AFAF24A9-C6E4-4125-BF63-59951F37616F}" destId="{4D550368-24DB-4589-AA47-A0CFE8AA5180}" srcOrd="1" destOrd="0" presId="urn:microsoft.com/office/officeart/2018/2/layout/IconLabelList"/>
    <dgm:cxn modelId="{CC92FFBD-A3A8-498C-8C29-3FC7F4E5B6E7}" type="presParOf" srcId="{AFAF24A9-C6E4-4125-BF63-59951F37616F}" destId="{A5803480-E778-4D50-BE2F-0259035D1DD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D363B6-982C-4DC7-9073-EC153B6B414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801A54E8-110E-4CA5-BD9A-714D474D7D84}">
      <dgm:prSet/>
      <dgm:spPr/>
      <dgm:t>
        <a:bodyPr/>
        <a:lstStyle/>
        <a:p>
          <a:r>
            <a:rPr lang="de-DE"/>
            <a:t>Einführung in die interkulturelle Mediation</a:t>
          </a:r>
          <a:br>
            <a:rPr lang="de-DE"/>
          </a:br>
          <a:endParaRPr lang="en-US"/>
        </a:p>
      </dgm:t>
    </dgm:pt>
    <dgm:pt modelId="{0526130B-42C2-47FC-A0FA-C2F25BCDFD55}" type="parTrans" cxnId="{03A4F25C-3FCD-4B73-8964-2CA9E15AF7E2}">
      <dgm:prSet/>
      <dgm:spPr/>
      <dgm:t>
        <a:bodyPr/>
        <a:lstStyle/>
        <a:p>
          <a:endParaRPr lang="en-US"/>
        </a:p>
      </dgm:t>
    </dgm:pt>
    <dgm:pt modelId="{C916121F-2C33-4D11-A401-30A829EF8D1A}" type="sibTrans" cxnId="{03A4F25C-3FCD-4B73-8964-2CA9E15AF7E2}">
      <dgm:prSet/>
      <dgm:spPr/>
      <dgm:t>
        <a:bodyPr/>
        <a:lstStyle/>
        <a:p>
          <a:endParaRPr lang="en-US"/>
        </a:p>
      </dgm:t>
    </dgm:pt>
    <dgm:pt modelId="{6FDF7953-8B7F-4CA1-A328-43CBAA8A9473}">
      <dgm:prSet/>
      <dgm:spPr/>
      <dgm:t>
        <a:bodyPr/>
        <a:lstStyle/>
        <a:p>
          <a:r>
            <a:rPr lang="de-DE" dirty="0"/>
            <a:t>Besonderheiten der italienischen Mediation</a:t>
          </a:r>
          <a:endParaRPr lang="en-US" dirty="0"/>
        </a:p>
      </dgm:t>
    </dgm:pt>
    <dgm:pt modelId="{E2AFC484-8782-4C6E-BBE4-44901E8DF1CF}" type="parTrans" cxnId="{2173AEB1-51E8-48DC-867E-E77E5477D4D6}">
      <dgm:prSet/>
      <dgm:spPr/>
      <dgm:t>
        <a:bodyPr/>
        <a:lstStyle/>
        <a:p>
          <a:endParaRPr lang="en-US"/>
        </a:p>
      </dgm:t>
    </dgm:pt>
    <dgm:pt modelId="{FD80CA6A-45C7-4325-9FEE-B1CE62467A68}" type="sibTrans" cxnId="{2173AEB1-51E8-48DC-867E-E77E5477D4D6}">
      <dgm:prSet/>
      <dgm:spPr/>
      <dgm:t>
        <a:bodyPr/>
        <a:lstStyle/>
        <a:p>
          <a:endParaRPr lang="en-US"/>
        </a:p>
      </dgm:t>
    </dgm:pt>
    <dgm:pt modelId="{06595BBE-E87E-4BD8-B988-6DB7328ED429}" type="pres">
      <dgm:prSet presAssocID="{5BD363B6-982C-4DC7-9073-EC153B6B414E}" presName="hierChild1" presStyleCnt="0">
        <dgm:presLayoutVars>
          <dgm:chPref val="1"/>
          <dgm:dir/>
          <dgm:animOne val="branch"/>
          <dgm:animLvl val="lvl"/>
          <dgm:resizeHandles/>
        </dgm:presLayoutVars>
      </dgm:prSet>
      <dgm:spPr/>
    </dgm:pt>
    <dgm:pt modelId="{809D8750-938F-4A12-964F-773F18EC4122}" type="pres">
      <dgm:prSet presAssocID="{801A54E8-110E-4CA5-BD9A-714D474D7D84}" presName="hierRoot1" presStyleCnt="0"/>
      <dgm:spPr/>
    </dgm:pt>
    <dgm:pt modelId="{E57506D2-8329-41F5-9995-23C20C91C8B2}" type="pres">
      <dgm:prSet presAssocID="{801A54E8-110E-4CA5-BD9A-714D474D7D84}" presName="composite" presStyleCnt="0"/>
      <dgm:spPr/>
    </dgm:pt>
    <dgm:pt modelId="{C74270C6-46DF-4B40-BD96-167AC3932FA8}" type="pres">
      <dgm:prSet presAssocID="{801A54E8-110E-4CA5-BD9A-714D474D7D84}" presName="background" presStyleLbl="node0" presStyleIdx="0" presStyleCnt="2"/>
      <dgm:spPr/>
    </dgm:pt>
    <dgm:pt modelId="{BEB70F65-CF40-4124-9DC4-32079F337E9B}" type="pres">
      <dgm:prSet presAssocID="{801A54E8-110E-4CA5-BD9A-714D474D7D84}" presName="text" presStyleLbl="fgAcc0" presStyleIdx="0" presStyleCnt="2">
        <dgm:presLayoutVars>
          <dgm:chPref val="3"/>
        </dgm:presLayoutVars>
      </dgm:prSet>
      <dgm:spPr/>
    </dgm:pt>
    <dgm:pt modelId="{A616EA1D-CC49-463C-8451-A31DA7AB7806}" type="pres">
      <dgm:prSet presAssocID="{801A54E8-110E-4CA5-BD9A-714D474D7D84}" presName="hierChild2" presStyleCnt="0"/>
      <dgm:spPr/>
    </dgm:pt>
    <dgm:pt modelId="{B3DE3511-8466-4815-8499-B51F9163C80D}" type="pres">
      <dgm:prSet presAssocID="{6FDF7953-8B7F-4CA1-A328-43CBAA8A9473}" presName="hierRoot1" presStyleCnt="0"/>
      <dgm:spPr/>
    </dgm:pt>
    <dgm:pt modelId="{E478B4A9-A817-47FB-827E-83C9DBFC4506}" type="pres">
      <dgm:prSet presAssocID="{6FDF7953-8B7F-4CA1-A328-43CBAA8A9473}" presName="composite" presStyleCnt="0"/>
      <dgm:spPr/>
    </dgm:pt>
    <dgm:pt modelId="{968BFC9D-55A2-449F-BD12-5DF049271FF5}" type="pres">
      <dgm:prSet presAssocID="{6FDF7953-8B7F-4CA1-A328-43CBAA8A9473}" presName="background" presStyleLbl="node0" presStyleIdx="1" presStyleCnt="2"/>
      <dgm:spPr/>
    </dgm:pt>
    <dgm:pt modelId="{A3E34924-D6EB-4EDC-B39B-C2901395A7FB}" type="pres">
      <dgm:prSet presAssocID="{6FDF7953-8B7F-4CA1-A328-43CBAA8A9473}" presName="text" presStyleLbl="fgAcc0" presStyleIdx="1" presStyleCnt="2">
        <dgm:presLayoutVars>
          <dgm:chPref val="3"/>
        </dgm:presLayoutVars>
      </dgm:prSet>
      <dgm:spPr/>
    </dgm:pt>
    <dgm:pt modelId="{7D80C0E3-D880-498C-ABFA-4AEBF6E01249}" type="pres">
      <dgm:prSet presAssocID="{6FDF7953-8B7F-4CA1-A328-43CBAA8A9473}" presName="hierChild2" presStyleCnt="0"/>
      <dgm:spPr/>
    </dgm:pt>
  </dgm:ptLst>
  <dgm:cxnLst>
    <dgm:cxn modelId="{0CC4BF2B-1902-43F8-A142-D009A40988BB}" type="presOf" srcId="{5BD363B6-982C-4DC7-9073-EC153B6B414E}" destId="{06595BBE-E87E-4BD8-B988-6DB7328ED429}" srcOrd="0" destOrd="0" presId="urn:microsoft.com/office/officeart/2005/8/layout/hierarchy1"/>
    <dgm:cxn modelId="{03A4F25C-3FCD-4B73-8964-2CA9E15AF7E2}" srcId="{5BD363B6-982C-4DC7-9073-EC153B6B414E}" destId="{801A54E8-110E-4CA5-BD9A-714D474D7D84}" srcOrd="0" destOrd="0" parTransId="{0526130B-42C2-47FC-A0FA-C2F25BCDFD55}" sibTransId="{C916121F-2C33-4D11-A401-30A829EF8D1A}"/>
    <dgm:cxn modelId="{CE113255-71F2-4023-BB35-828EF4F8A60E}" type="presOf" srcId="{801A54E8-110E-4CA5-BD9A-714D474D7D84}" destId="{BEB70F65-CF40-4124-9DC4-32079F337E9B}" srcOrd="0" destOrd="0" presId="urn:microsoft.com/office/officeart/2005/8/layout/hierarchy1"/>
    <dgm:cxn modelId="{2173AEB1-51E8-48DC-867E-E77E5477D4D6}" srcId="{5BD363B6-982C-4DC7-9073-EC153B6B414E}" destId="{6FDF7953-8B7F-4CA1-A328-43CBAA8A9473}" srcOrd="1" destOrd="0" parTransId="{E2AFC484-8782-4C6E-BBE4-44901E8DF1CF}" sibTransId="{FD80CA6A-45C7-4325-9FEE-B1CE62467A68}"/>
    <dgm:cxn modelId="{FDE8B2F0-3366-4A6B-87C4-B0366895DB45}" type="presOf" srcId="{6FDF7953-8B7F-4CA1-A328-43CBAA8A9473}" destId="{A3E34924-D6EB-4EDC-B39B-C2901395A7FB}" srcOrd="0" destOrd="0" presId="urn:microsoft.com/office/officeart/2005/8/layout/hierarchy1"/>
    <dgm:cxn modelId="{7918DCF6-3829-4356-8303-B3119ED75552}" type="presParOf" srcId="{06595BBE-E87E-4BD8-B988-6DB7328ED429}" destId="{809D8750-938F-4A12-964F-773F18EC4122}" srcOrd="0" destOrd="0" presId="urn:microsoft.com/office/officeart/2005/8/layout/hierarchy1"/>
    <dgm:cxn modelId="{C2F25C1C-FD39-49AC-9E29-C5BA50E324E7}" type="presParOf" srcId="{809D8750-938F-4A12-964F-773F18EC4122}" destId="{E57506D2-8329-41F5-9995-23C20C91C8B2}" srcOrd="0" destOrd="0" presId="urn:microsoft.com/office/officeart/2005/8/layout/hierarchy1"/>
    <dgm:cxn modelId="{AF391852-F206-48D0-9A9E-351013AA0E92}" type="presParOf" srcId="{E57506D2-8329-41F5-9995-23C20C91C8B2}" destId="{C74270C6-46DF-4B40-BD96-167AC3932FA8}" srcOrd="0" destOrd="0" presId="urn:microsoft.com/office/officeart/2005/8/layout/hierarchy1"/>
    <dgm:cxn modelId="{477A2EA4-C3FB-4C0A-9101-148117A70299}" type="presParOf" srcId="{E57506D2-8329-41F5-9995-23C20C91C8B2}" destId="{BEB70F65-CF40-4124-9DC4-32079F337E9B}" srcOrd="1" destOrd="0" presId="urn:microsoft.com/office/officeart/2005/8/layout/hierarchy1"/>
    <dgm:cxn modelId="{6901CCC9-4006-4195-B697-9DF48F05479A}" type="presParOf" srcId="{809D8750-938F-4A12-964F-773F18EC4122}" destId="{A616EA1D-CC49-463C-8451-A31DA7AB7806}" srcOrd="1" destOrd="0" presId="urn:microsoft.com/office/officeart/2005/8/layout/hierarchy1"/>
    <dgm:cxn modelId="{AD8AB47C-74C8-4139-8737-4403ACDE6EB4}" type="presParOf" srcId="{06595BBE-E87E-4BD8-B988-6DB7328ED429}" destId="{B3DE3511-8466-4815-8499-B51F9163C80D}" srcOrd="1" destOrd="0" presId="urn:microsoft.com/office/officeart/2005/8/layout/hierarchy1"/>
    <dgm:cxn modelId="{04FA8369-FD2D-42CF-98F4-5329778BA618}" type="presParOf" srcId="{B3DE3511-8466-4815-8499-B51F9163C80D}" destId="{E478B4A9-A817-47FB-827E-83C9DBFC4506}" srcOrd="0" destOrd="0" presId="urn:microsoft.com/office/officeart/2005/8/layout/hierarchy1"/>
    <dgm:cxn modelId="{388E162B-68F4-4CBF-A542-E050E86EE1C5}" type="presParOf" srcId="{E478B4A9-A817-47FB-827E-83C9DBFC4506}" destId="{968BFC9D-55A2-449F-BD12-5DF049271FF5}" srcOrd="0" destOrd="0" presId="urn:microsoft.com/office/officeart/2005/8/layout/hierarchy1"/>
    <dgm:cxn modelId="{DBAF9222-E767-4C00-A2E7-28259128864B}" type="presParOf" srcId="{E478B4A9-A817-47FB-827E-83C9DBFC4506}" destId="{A3E34924-D6EB-4EDC-B39B-C2901395A7FB}" srcOrd="1" destOrd="0" presId="urn:microsoft.com/office/officeart/2005/8/layout/hierarchy1"/>
    <dgm:cxn modelId="{B28008EC-BCE8-4503-B902-1F8964C1B638}" type="presParOf" srcId="{B3DE3511-8466-4815-8499-B51F9163C80D}" destId="{7D80C0E3-D880-498C-ABFA-4AEBF6E012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CBD73-4815-454F-BC8F-FF49330310B8}">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34267-EE6D-4DA4-87CD-DD001DF30881}">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de-DE" sz="3800" kern="1200"/>
            <a:t>Globale Bedeutung der Mediation</a:t>
          </a:r>
          <a:br>
            <a:rPr lang="de-DE" sz="3800" kern="1200"/>
          </a:br>
          <a:endParaRPr lang="en-US" sz="3800" kern="1200"/>
        </a:p>
      </dsp:txBody>
      <dsp:txXfrm>
        <a:off x="585701" y="1066737"/>
        <a:ext cx="4337991" cy="2693452"/>
      </dsp:txXfrm>
    </dsp:sp>
    <dsp:sp modelId="{AC54F559-1EDE-42DE-97B4-84F33550250B}">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CD82F-BBC4-4EC4-AA99-0C498B8BF4B1}">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de-DE" sz="3800" kern="1200"/>
            <a:t>Teilnehmerberichte</a:t>
          </a:r>
          <a:br>
            <a:rPr lang="de-DE" sz="3800" kern="1200"/>
          </a:br>
          <a:endParaRPr lang="en-US" sz="3800" kern="1200"/>
        </a:p>
      </dsp:txBody>
      <dsp:txXfrm>
        <a:off x="6092527" y="1066737"/>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CD1CD-D9C4-496B-BF0C-7B615D2C33F9}">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89FBF-A4E8-4C97-B462-FD0E7192816A}">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a:t>Mediation vs. Gerichtsverfahren</a:t>
          </a:r>
          <a:br>
            <a:rPr lang="de-DE" sz="2200" kern="1200"/>
          </a:br>
          <a:endParaRPr lang="en-US" sz="2200" kern="1200"/>
        </a:p>
      </dsp:txBody>
      <dsp:txXfrm>
        <a:off x="383617" y="1447754"/>
        <a:ext cx="2847502" cy="1768010"/>
      </dsp:txXfrm>
    </dsp:sp>
    <dsp:sp modelId="{47C3E6D3-2537-491E-A4D6-BCEBAD565F0A}">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08769-9BE6-4DD5-9BA4-6D951011FA56}">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a:t>Vorteile der Wirtschaftsmediation</a:t>
          </a:r>
          <a:br>
            <a:rPr lang="de-DE" sz="2200" kern="1200"/>
          </a:br>
          <a:endParaRPr lang="en-US" sz="2200" kern="1200"/>
        </a:p>
      </dsp:txBody>
      <dsp:txXfrm>
        <a:off x="3998355" y="1447754"/>
        <a:ext cx="2847502" cy="1768010"/>
      </dsp:txXfrm>
    </dsp:sp>
    <dsp:sp modelId="{27E6FC62-E112-4EC8-9AC6-328DFC73D538}">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BC57B-7998-4DDE-82E7-9F89E4CB7E19}">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t>Fall 1: deutsch-italienische Zusammenarbeit</a:t>
          </a:r>
          <a:endParaRPr lang="en-US" sz="2200" kern="1200" dirty="0"/>
        </a:p>
      </dsp:txBody>
      <dsp:txXfrm>
        <a:off x="7613092" y="1447754"/>
        <a:ext cx="2847502" cy="1768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237F-FF98-4610-8ABE-522D0C0B62EF}">
      <dsp:nvSpPr>
        <dsp:cNvPr id="0" name=""/>
        <dsp:cNvSpPr/>
      </dsp:nvSpPr>
      <dsp:spPr>
        <a:xfrm>
          <a:off x="419527" y="850834"/>
          <a:ext cx="678691" cy="6786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A720D7-59EA-4CF0-ABFB-F5EB3D54CD68}">
      <dsp:nvSpPr>
        <dsp:cNvPr id="0" name=""/>
        <dsp:cNvSpPr/>
      </dsp:nvSpPr>
      <dsp:spPr>
        <a:xfrm>
          <a:off x="4771" y="1755786"/>
          <a:ext cx="1508203" cy="60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Win-Win-Ansatz</a:t>
          </a:r>
          <a:br>
            <a:rPr lang="de-DE" sz="1100" kern="1200"/>
          </a:br>
          <a:endParaRPr lang="en-US" sz="1100" kern="1200"/>
        </a:p>
      </dsp:txBody>
      <dsp:txXfrm>
        <a:off x="4771" y="1755786"/>
        <a:ext cx="1508203" cy="603281"/>
      </dsp:txXfrm>
    </dsp:sp>
    <dsp:sp modelId="{7D7BD7C8-AF51-4940-B252-064F62F2E09F}">
      <dsp:nvSpPr>
        <dsp:cNvPr id="0" name=""/>
        <dsp:cNvSpPr/>
      </dsp:nvSpPr>
      <dsp:spPr>
        <a:xfrm>
          <a:off x="2191666" y="850834"/>
          <a:ext cx="678691" cy="6786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CFCD0B-DB36-4053-88B7-AB329A44A1C7}">
      <dsp:nvSpPr>
        <dsp:cNvPr id="0" name=""/>
        <dsp:cNvSpPr/>
      </dsp:nvSpPr>
      <dsp:spPr>
        <a:xfrm>
          <a:off x="1776910" y="1755786"/>
          <a:ext cx="1508203" cy="60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Kosten- und Zeitersparnis</a:t>
          </a:r>
          <a:br>
            <a:rPr lang="de-DE" sz="1100" kern="1200"/>
          </a:br>
          <a:endParaRPr lang="en-US" sz="1100" kern="1200"/>
        </a:p>
      </dsp:txBody>
      <dsp:txXfrm>
        <a:off x="1776910" y="1755786"/>
        <a:ext cx="1508203" cy="603281"/>
      </dsp:txXfrm>
    </dsp:sp>
    <dsp:sp modelId="{57677793-85CB-4744-ABA0-7627977E9269}">
      <dsp:nvSpPr>
        <dsp:cNvPr id="0" name=""/>
        <dsp:cNvSpPr/>
      </dsp:nvSpPr>
      <dsp:spPr>
        <a:xfrm>
          <a:off x="3963804" y="850834"/>
          <a:ext cx="678691" cy="6786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B4332A-B3A0-468F-B367-4A8F98DCC7D3}">
      <dsp:nvSpPr>
        <dsp:cNvPr id="0" name=""/>
        <dsp:cNvSpPr/>
      </dsp:nvSpPr>
      <dsp:spPr>
        <a:xfrm>
          <a:off x="3549049" y="1755786"/>
          <a:ext cx="1508203" cy="60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Vertraulichkeit</a:t>
          </a:r>
          <a:br>
            <a:rPr lang="de-DE" sz="1100" kern="1200"/>
          </a:br>
          <a:endParaRPr lang="en-US" sz="1100" kern="1200"/>
        </a:p>
      </dsp:txBody>
      <dsp:txXfrm>
        <a:off x="3549049" y="1755786"/>
        <a:ext cx="1508203" cy="603281"/>
      </dsp:txXfrm>
    </dsp:sp>
    <dsp:sp modelId="{C945318D-05C7-4AC0-96B5-34D5A20BD5FF}">
      <dsp:nvSpPr>
        <dsp:cNvPr id="0" name=""/>
        <dsp:cNvSpPr/>
      </dsp:nvSpPr>
      <dsp:spPr>
        <a:xfrm>
          <a:off x="5735943" y="850834"/>
          <a:ext cx="678691" cy="6786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ED424D-ED4A-4952-830C-469CB86B70A5}">
      <dsp:nvSpPr>
        <dsp:cNvPr id="0" name=""/>
        <dsp:cNvSpPr/>
      </dsp:nvSpPr>
      <dsp:spPr>
        <a:xfrm>
          <a:off x="5321187" y="1755786"/>
          <a:ext cx="1508203" cy="60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Erhalt der Geschäftsbeziehungen</a:t>
          </a:r>
          <a:br>
            <a:rPr lang="de-DE" sz="1100" kern="1200"/>
          </a:br>
          <a:endParaRPr lang="en-US" sz="1100" kern="1200"/>
        </a:p>
      </dsp:txBody>
      <dsp:txXfrm>
        <a:off x="5321187" y="1755786"/>
        <a:ext cx="1508203" cy="603281"/>
      </dsp:txXfrm>
    </dsp:sp>
    <dsp:sp modelId="{A0F34A0F-96A0-46EB-B218-B44455B6598A}">
      <dsp:nvSpPr>
        <dsp:cNvPr id="0" name=""/>
        <dsp:cNvSpPr/>
      </dsp:nvSpPr>
      <dsp:spPr>
        <a:xfrm>
          <a:off x="7508082" y="850834"/>
          <a:ext cx="678691" cy="6786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6CEB0C-2368-4FCD-8237-EC298EA87F04}">
      <dsp:nvSpPr>
        <dsp:cNvPr id="0" name=""/>
        <dsp:cNvSpPr/>
      </dsp:nvSpPr>
      <dsp:spPr>
        <a:xfrm>
          <a:off x="7093326" y="1755786"/>
          <a:ext cx="1508203" cy="60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Schnelligkeit</a:t>
          </a:r>
          <a:br>
            <a:rPr lang="de-DE" sz="1100" kern="1200"/>
          </a:br>
          <a:endParaRPr lang="en-US" sz="1100" kern="1200"/>
        </a:p>
      </dsp:txBody>
      <dsp:txXfrm>
        <a:off x="7093326" y="1755786"/>
        <a:ext cx="1508203" cy="603281"/>
      </dsp:txXfrm>
    </dsp:sp>
    <dsp:sp modelId="{25227D64-7A7E-42C2-A330-9262B383C7AC}">
      <dsp:nvSpPr>
        <dsp:cNvPr id="0" name=""/>
        <dsp:cNvSpPr/>
      </dsp:nvSpPr>
      <dsp:spPr>
        <a:xfrm>
          <a:off x="9280220" y="850834"/>
          <a:ext cx="678691" cy="6786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803480-E778-4D50-BE2F-0259035D1DD3}">
      <dsp:nvSpPr>
        <dsp:cNvPr id="0" name=""/>
        <dsp:cNvSpPr/>
      </dsp:nvSpPr>
      <dsp:spPr>
        <a:xfrm>
          <a:off x="8865465" y="1755786"/>
          <a:ext cx="1508203" cy="60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Vermeiden des „Nullsummenspiels“</a:t>
          </a:r>
          <a:endParaRPr lang="en-US" sz="1100" kern="1200"/>
        </a:p>
      </dsp:txBody>
      <dsp:txXfrm>
        <a:off x="8865465" y="1755786"/>
        <a:ext cx="1508203" cy="6032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270C6-46DF-4B40-BD96-167AC3932FA8}">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70F65-CF40-4124-9DC4-32079F337E9B}">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DE" sz="4000" kern="1200"/>
            <a:t>Einführung in die interkulturelle Mediation</a:t>
          </a:r>
          <a:br>
            <a:rPr lang="de-DE" sz="4000" kern="1200"/>
          </a:br>
          <a:endParaRPr lang="en-US" sz="4000" kern="1200"/>
        </a:p>
      </dsp:txBody>
      <dsp:txXfrm>
        <a:off x="696297" y="538547"/>
        <a:ext cx="4171627" cy="2590157"/>
      </dsp:txXfrm>
    </dsp:sp>
    <dsp:sp modelId="{968BFC9D-55A2-449F-BD12-5DF049271FF5}">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E34924-D6EB-4EDC-B39B-C2901395A7FB}">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DE" sz="4000" kern="1200" dirty="0"/>
            <a:t>Besonderheiten der italienischen Mediation</a:t>
          </a:r>
          <a:endParaRPr lang="en-US" sz="4000" kern="1200" dirty="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02EDE-A566-49F9-A88F-05A7ADB6EB1D}" type="datetimeFigureOut">
              <a:rPr lang="de-DE" smtClean="0"/>
              <a:t>09.05.2025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C9B77-7CE4-4523-AE90-919C33077A19}" type="slidenum">
              <a:rPr lang="de-DE" smtClean="0"/>
              <a:t>‹Nr.›</a:t>
            </a:fld>
            <a:endParaRPr lang="de-DE"/>
          </a:p>
        </p:txBody>
      </p:sp>
    </p:spTree>
    <p:extLst>
      <p:ext uri="{BB962C8B-B14F-4D97-AF65-F5344CB8AC3E}">
        <p14:creationId xmlns:p14="http://schemas.microsoft.com/office/powerpoint/2010/main" val="429366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5D1D0-ED07-F051-4B6D-3D9791151F1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29E9E53-851C-6B6F-4C6C-100AA5B33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918E005-EF6A-A866-D41A-A5E6CD7C6C8C}"/>
              </a:ext>
            </a:extLst>
          </p:cNvPr>
          <p:cNvSpPr>
            <a:spLocks noGrp="1"/>
          </p:cNvSpPr>
          <p:nvPr>
            <p:ph type="dt" sz="half" idx="10"/>
          </p:nvPr>
        </p:nvSpPr>
        <p:spPr/>
        <p:txBody>
          <a:bodyPr/>
          <a:lstStyle/>
          <a:p>
            <a:r>
              <a:rPr lang="de-DE"/>
              <a:t>09.05.2025</a:t>
            </a:r>
            <a:endParaRPr lang="en-US" dirty="0"/>
          </a:p>
        </p:txBody>
      </p:sp>
      <p:sp>
        <p:nvSpPr>
          <p:cNvPr id="5" name="Fußzeilenplatzhalter 4">
            <a:extLst>
              <a:ext uri="{FF2B5EF4-FFF2-40B4-BE49-F238E27FC236}">
                <a16:creationId xmlns:a16="http://schemas.microsoft.com/office/drawing/2014/main" id="{3C57D2E2-5156-4426-618E-3DE9E827F51D}"/>
              </a:ext>
            </a:extLst>
          </p:cNvPr>
          <p:cNvSpPr>
            <a:spLocks noGrp="1"/>
          </p:cNvSpPr>
          <p:nvPr>
            <p:ph type="ftr" sz="quarter" idx="11"/>
          </p:nvPr>
        </p:nvSpPr>
        <p:spPr/>
        <p:txBody>
          <a:bodyPr/>
          <a:lstStyle/>
          <a:p>
            <a:r>
              <a:rPr lang="en-US"/>
              <a:t>Dr. Marc Laukemann</a:t>
            </a:r>
            <a:endParaRPr lang="en-US" dirty="0"/>
          </a:p>
        </p:txBody>
      </p:sp>
      <p:sp>
        <p:nvSpPr>
          <p:cNvPr id="6" name="Foliennummernplatzhalter 5">
            <a:extLst>
              <a:ext uri="{FF2B5EF4-FFF2-40B4-BE49-F238E27FC236}">
                <a16:creationId xmlns:a16="http://schemas.microsoft.com/office/drawing/2014/main" id="{4FD96930-2804-7A3C-7B61-FF0AFE8C61A3}"/>
              </a:ext>
            </a:extLst>
          </p:cNvPr>
          <p:cNvSpPr>
            <a:spLocks noGrp="1"/>
          </p:cNvSpPr>
          <p:nvPr>
            <p:ph type="sldNum" sz="quarter" idx="12"/>
          </p:nvPr>
        </p:nvSpPr>
        <p:spPr/>
        <p:txBody>
          <a:bodyPr/>
          <a:lstStyle/>
          <a:p>
            <a:fld id="{BD8A8A1B-4E1E-43EF-8A39-7D4A3879B941}" type="slidenum">
              <a:rPr lang="en-US" smtClean="0"/>
              <a:pPr/>
              <a:t>‹Nr.›</a:t>
            </a:fld>
            <a:endParaRPr lang="en-US" dirty="0"/>
          </a:p>
        </p:txBody>
      </p:sp>
      <p:pic>
        <p:nvPicPr>
          <p:cNvPr id="8" name="Grafik 7" descr="Ein Bild, das Person, Kleidung, Anzug, Finger enthält.">
            <a:extLst>
              <a:ext uri="{FF2B5EF4-FFF2-40B4-BE49-F238E27FC236}">
                <a16:creationId xmlns:a16="http://schemas.microsoft.com/office/drawing/2014/main" id="{E452075A-F13A-B072-FD12-8A2D8F242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62502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67853-D3B4-6948-EBA1-1D147B19BC5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E2FAA2B-8E4A-4705-3239-A4F2E47A2D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1D836DF-3DB2-4CC0-500B-8F5AE71D8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A7FD124-5B77-E85D-8155-AAC5293318CE}"/>
              </a:ext>
            </a:extLst>
          </p:cNvPr>
          <p:cNvSpPr>
            <a:spLocks noGrp="1"/>
          </p:cNvSpPr>
          <p:nvPr>
            <p:ph type="dt" sz="half" idx="10"/>
          </p:nvPr>
        </p:nvSpPr>
        <p:spPr/>
        <p:txBody>
          <a:bodyPr/>
          <a:lstStyle/>
          <a:p>
            <a:r>
              <a:rPr lang="de-DE"/>
              <a:t>09.05.2025</a:t>
            </a:r>
            <a:endParaRPr lang="en-US" dirty="0"/>
          </a:p>
        </p:txBody>
      </p:sp>
      <p:sp>
        <p:nvSpPr>
          <p:cNvPr id="6" name="Fußzeilenplatzhalter 5">
            <a:extLst>
              <a:ext uri="{FF2B5EF4-FFF2-40B4-BE49-F238E27FC236}">
                <a16:creationId xmlns:a16="http://schemas.microsoft.com/office/drawing/2014/main" id="{D5316B2A-5C86-63D8-2FC3-FC005CC0526D}"/>
              </a:ext>
            </a:extLst>
          </p:cNvPr>
          <p:cNvSpPr>
            <a:spLocks noGrp="1"/>
          </p:cNvSpPr>
          <p:nvPr>
            <p:ph type="ftr" sz="quarter" idx="11"/>
          </p:nvPr>
        </p:nvSpPr>
        <p:spPr/>
        <p:txBody>
          <a:bodyPr/>
          <a:lstStyle/>
          <a:p>
            <a:r>
              <a:rPr lang="en-US"/>
              <a:t>Dr. Marc Laukemann</a:t>
            </a:r>
            <a:endParaRPr lang="en-US" dirty="0"/>
          </a:p>
        </p:txBody>
      </p:sp>
      <p:sp>
        <p:nvSpPr>
          <p:cNvPr id="7" name="Foliennummernplatzhalter 6">
            <a:extLst>
              <a:ext uri="{FF2B5EF4-FFF2-40B4-BE49-F238E27FC236}">
                <a16:creationId xmlns:a16="http://schemas.microsoft.com/office/drawing/2014/main" id="{49171D95-C2E0-EF45-6994-729FAF8EECD3}"/>
              </a:ext>
            </a:extLst>
          </p:cNvPr>
          <p:cNvSpPr>
            <a:spLocks noGrp="1"/>
          </p:cNvSpPr>
          <p:nvPr>
            <p:ph type="sldNum" sz="quarter" idx="12"/>
          </p:nvPr>
        </p:nvSpPr>
        <p:spPr/>
        <p:txBody>
          <a:body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4129787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5C62A-9168-F97C-1E68-2B89E44AD3B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C76D071-0168-8AF8-22A7-1C4C844F54B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85C2218-4D14-BF11-D007-F1842D540F50}"/>
              </a:ext>
            </a:extLst>
          </p:cNvPr>
          <p:cNvSpPr>
            <a:spLocks noGrp="1"/>
          </p:cNvSpPr>
          <p:nvPr>
            <p:ph type="dt" sz="half" idx="10"/>
          </p:nvPr>
        </p:nvSpPr>
        <p:spPr/>
        <p:txBody>
          <a:bodyPr/>
          <a:lstStyle/>
          <a:p>
            <a:r>
              <a:rPr lang="de-DE"/>
              <a:t>09.05.2025</a:t>
            </a:r>
            <a:endParaRPr lang="en-US" dirty="0"/>
          </a:p>
        </p:txBody>
      </p:sp>
      <p:sp>
        <p:nvSpPr>
          <p:cNvPr id="5" name="Fußzeilenplatzhalter 4">
            <a:extLst>
              <a:ext uri="{FF2B5EF4-FFF2-40B4-BE49-F238E27FC236}">
                <a16:creationId xmlns:a16="http://schemas.microsoft.com/office/drawing/2014/main" id="{69FA9B95-CC0A-294A-70BC-571F220B2E50}"/>
              </a:ext>
            </a:extLst>
          </p:cNvPr>
          <p:cNvSpPr>
            <a:spLocks noGrp="1"/>
          </p:cNvSpPr>
          <p:nvPr>
            <p:ph type="ftr" sz="quarter" idx="11"/>
          </p:nvPr>
        </p:nvSpPr>
        <p:spPr/>
        <p:txBody>
          <a:bodyPr/>
          <a:lstStyle/>
          <a:p>
            <a:r>
              <a:rPr lang="en-US"/>
              <a:t>Dr. Marc Laukemann</a:t>
            </a:r>
            <a:endParaRPr lang="en-US" dirty="0"/>
          </a:p>
        </p:txBody>
      </p:sp>
      <p:sp>
        <p:nvSpPr>
          <p:cNvPr id="6" name="Foliennummernplatzhalter 5">
            <a:extLst>
              <a:ext uri="{FF2B5EF4-FFF2-40B4-BE49-F238E27FC236}">
                <a16:creationId xmlns:a16="http://schemas.microsoft.com/office/drawing/2014/main" id="{2BE8A081-59C3-0134-09B6-E5CCB97F3D03}"/>
              </a:ext>
            </a:extLst>
          </p:cNvPr>
          <p:cNvSpPr>
            <a:spLocks noGrp="1"/>
          </p:cNvSpPr>
          <p:nvPr>
            <p:ph type="sldNum" sz="quarter" idx="12"/>
          </p:nvPr>
        </p:nvSpPr>
        <p:spPr/>
        <p:txBody>
          <a:body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4257462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857EA6B-EEC1-60C5-930F-E0A56FBE6F9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38D337C-A3FD-9DAC-AF3B-C7097A5F457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A6E6DC-1D82-AA66-9176-6D5470ACE3C8}"/>
              </a:ext>
            </a:extLst>
          </p:cNvPr>
          <p:cNvSpPr>
            <a:spLocks noGrp="1"/>
          </p:cNvSpPr>
          <p:nvPr>
            <p:ph type="dt" sz="half" idx="10"/>
          </p:nvPr>
        </p:nvSpPr>
        <p:spPr/>
        <p:txBody>
          <a:bodyPr/>
          <a:lstStyle/>
          <a:p>
            <a:r>
              <a:rPr lang="de-DE"/>
              <a:t>09.05.2025</a:t>
            </a:r>
            <a:endParaRPr lang="en-US" dirty="0"/>
          </a:p>
        </p:txBody>
      </p:sp>
      <p:sp>
        <p:nvSpPr>
          <p:cNvPr id="5" name="Fußzeilenplatzhalter 4">
            <a:extLst>
              <a:ext uri="{FF2B5EF4-FFF2-40B4-BE49-F238E27FC236}">
                <a16:creationId xmlns:a16="http://schemas.microsoft.com/office/drawing/2014/main" id="{FD45B897-A180-21FB-AE2C-0B2268499231}"/>
              </a:ext>
            </a:extLst>
          </p:cNvPr>
          <p:cNvSpPr>
            <a:spLocks noGrp="1"/>
          </p:cNvSpPr>
          <p:nvPr>
            <p:ph type="ftr" sz="quarter" idx="11"/>
          </p:nvPr>
        </p:nvSpPr>
        <p:spPr/>
        <p:txBody>
          <a:bodyPr/>
          <a:lstStyle/>
          <a:p>
            <a:r>
              <a:rPr lang="en-US"/>
              <a:t>Dr. Marc Laukemann</a:t>
            </a:r>
            <a:endParaRPr lang="en-US" dirty="0"/>
          </a:p>
        </p:txBody>
      </p:sp>
      <p:sp>
        <p:nvSpPr>
          <p:cNvPr id="6" name="Foliennummernplatzhalter 5">
            <a:extLst>
              <a:ext uri="{FF2B5EF4-FFF2-40B4-BE49-F238E27FC236}">
                <a16:creationId xmlns:a16="http://schemas.microsoft.com/office/drawing/2014/main" id="{AAC70960-7BD8-D5D9-7070-80A2C885C7E5}"/>
              </a:ext>
            </a:extLst>
          </p:cNvPr>
          <p:cNvSpPr>
            <a:spLocks noGrp="1"/>
          </p:cNvSpPr>
          <p:nvPr>
            <p:ph type="sldNum" sz="quarter" idx="12"/>
          </p:nvPr>
        </p:nvSpPr>
        <p:spPr/>
        <p:txBody>
          <a:body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4265583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C3FE7-02BE-A64F-9591-2C5267C61ED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22416C5-1646-5F49-93C9-975A0637D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96C1B68-0DD8-F546-A9EE-E6D0F19646E9}"/>
              </a:ext>
            </a:extLst>
          </p:cNvPr>
          <p:cNvSpPr>
            <a:spLocks noGrp="1"/>
          </p:cNvSpPr>
          <p:nvPr>
            <p:ph type="dt" sz="half" idx="10"/>
          </p:nvPr>
        </p:nvSpPr>
        <p:spPr/>
        <p:txBody>
          <a:bodyPr/>
          <a:lstStyle/>
          <a:p>
            <a:fld id="{C7DA3C5A-F5AA-46E6-8F65-401580435E25}" type="datetimeFigureOut">
              <a:rPr lang="de-DE" smtClean="0"/>
              <a:t>09.05.2025</a:t>
            </a:fld>
            <a:endParaRPr lang="de-DE"/>
          </a:p>
        </p:txBody>
      </p:sp>
      <p:sp>
        <p:nvSpPr>
          <p:cNvPr id="5" name="Fußzeilenplatzhalter 4">
            <a:extLst>
              <a:ext uri="{FF2B5EF4-FFF2-40B4-BE49-F238E27FC236}">
                <a16:creationId xmlns:a16="http://schemas.microsoft.com/office/drawing/2014/main" id="{F8CC8DC0-66CC-69ED-69C3-A7518201DE8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DEA722-1B48-1DD4-0AE5-9DB6BDAA4BC0}"/>
              </a:ext>
            </a:extLst>
          </p:cNvPr>
          <p:cNvSpPr>
            <a:spLocks noGrp="1"/>
          </p:cNvSpPr>
          <p:nvPr>
            <p:ph type="sldNum" sz="quarter" idx="12"/>
          </p:nvPr>
        </p:nvSpPr>
        <p:spPr/>
        <p:txBody>
          <a:bodyPr/>
          <a:lstStyle/>
          <a:p>
            <a:fld id="{D6CE2E01-E6C1-47BE-B874-7F750E3BDE00}" type="slidenum">
              <a:rPr lang="de-DE" smtClean="0"/>
              <a:t>‹Nr.›</a:t>
            </a:fld>
            <a:endParaRPr lang="de-DE"/>
          </a:p>
        </p:txBody>
      </p:sp>
    </p:spTree>
    <p:extLst>
      <p:ext uri="{BB962C8B-B14F-4D97-AF65-F5344CB8AC3E}">
        <p14:creationId xmlns:p14="http://schemas.microsoft.com/office/powerpoint/2010/main" val="350106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E5F15-3C6C-AB13-0455-818187821E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A16D1F9-AB11-BD72-2326-D156BB115D8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4AEF2AA-DA28-9E31-A732-F885DED43754}"/>
              </a:ext>
            </a:extLst>
          </p:cNvPr>
          <p:cNvSpPr>
            <a:spLocks noGrp="1"/>
          </p:cNvSpPr>
          <p:nvPr>
            <p:ph type="dt" sz="half" idx="10"/>
          </p:nvPr>
        </p:nvSpPr>
        <p:spPr/>
        <p:txBody>
          <a:bodyPr/>
          <a:lstStyle/>
          <a:p>
            <a:fld id="{C7DA3C5A-F5AA-46E6-8F65-401580435E25}" type="datetimeFigureOut">
              <a:rPr lang="de-DE" smtClean="0"/>
              <a:t>09.05.2025</a:t>
            </a:fld>
            <a:endParaRPr lang="de-DE"/>
          </a:p>
        </p:txBody>
      </p:sp>
      <p:sp>
        <p:nvSpPr>
          <p:cNvPr id="5" name="Fußzeilenplatzhalter 4">
            <a:extLst>
              <a:ext uri="{FF2B5EF4-FFF2-40B4-BE49-F238E27FC236}">
                <a16:creationId xmlns:a16="http://schemas.microsoft.com/office/drawing/2014/main" id="{456AB719-480B-91DA-5C63-5217472DA8C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35D25A4-D83C-969D-4061-F1FEF54BF0D7}"/>
              </a:ext>
            </a:extLst>
          </p:cNvPr>
          <p:cNvSpPr>
            <a:spLocks noGrp="1"/>
          </p:cNvSpPr>
          <p:nvPr>
            <p:ph type="sldNum" sz="quarter" idx="12"/>
          </p:nvPr>
        </p:nvSpPr>
        <p:spPr/>
        <p:txBody>
          <a:bodyPr/>
          <a:lstStyle/>
          <a:p>
            <a:fld id="{D6CE2E01-E6C1-47BE-B874-7F750E3BDE00}" type="slidenum">
              <a:rPr lang="de-DE" smtClean="0"/>
              <a:t>‹Nr.›</a:t>
            </a:fld>
            <a:endParaRPr lang="de-DE"/>
          </a:p>
        </p:txBody>
      </p:sp>
    </p:spTree>
    <p:extLst>
      <p:ext uri="{BB962C8B-B14F-4D97-AF65-F5344CB8AC3E}">
        <p14:creationId xmlns:p14="http://schemas.microsoft.com/office/powerpoint/2010/main" val="2752843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4400A-AD0E-E980-9272-A6320E5D1C0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DF5B1DE-1E5D-68A0-1B41-C8954BDC1D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7139128-DD7F-D685-9297-FBAE59AC4888}"/>
              </a:ext>
            </a:extLst>
          </p:cNvPr>
          <p:cNvSpPr>
            <a:spLocks noGrp="1"/>
          </p:cNvSpPr>
          <p:nvPr>
            <p:ph type="dt" sz="half" idx="10"/>
          </p:nvPr>
        </p:nvSpPr>
        <p:spPr/>
        <p:txBody>
          <a:bodyPr/>
          <a:lstStyle/>
          <a:p>
            <a:fld id="{C7DA3C5A-F5AA-46E6-8F65-401580435E25}" type="datetimeFigureOut">
              <a:rPr lang="de-DE" smtClean="0"/>
              <a:t>09.05.2025</a:t>
            </a:fld>
            <a:endParaRPr lang="de-DE"/>
          </a:p>
        </p:txBody>
      </p:sp>
      <p:sp>
        <p:nvSpPr>
          <p:cNvPr id="5" name="Fußzeilenplatzhalter 4">
            <a:extLst>
              <a:ext uri="{FF2B5EF4-FFF2-40B4-BE49-F238E27FC236}">
                <a16:creationId xmlns:a16="http://schemas.microsoft.com/office/drawing/2014/main" id="{6B783DF4-C5F5-A523-604D-E22963588C7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4812A1B-4918-4A16-A554-46892A11ED7D}"/>
              </a:ext>
            </a:extLst>
          </p:cNvPr>
          <p:cNvSpPr>
            <a:spLocks noGrp="1"/>
          </p:cNvSpPr>
          <p:nvPr>
            <p:ph type="sldNum" sz="quarter" idx="12"/>
          </p:nvPr>
        </p:nvSpPr>
        <p:spPr/>
        <p:txBody>
          <a:bodyPr/>
          <a:lstStyle/>
          <a:p>
            <a:fld id="{D6CE2E01-E6C1-47BE-B874-7F750E3BDE00}" type="slidenum">
              <a:rPr lang="de-DE" smtClean="0"/>
              <a:t>‹Nr.›</a:t>
            </a:fld>
            <a:endParaRPr lang="de-DE"/>
          </a:p>
        </p:txBody>
      </p:sp>
    </p:spTree>
    <p:extLst>
      <p:ext uri="{BB962C8B-B14F-4D97-AF65-F5344CB8AC3E}">
        <p14:creationId xmlns:p14="http://schemas.microsoft.com/office/powerpoint/2010/main" val="3939685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306F6-6891-60EF-1D44-6F4C8615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1C94EF9-9AC6-145E-E419-485744C6796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6F91C95-0682-E9F1-F53F-12666231C31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C85E9FF-3227-9D5E-CEF4-3FB52481520A}"/>
              </a:ext>
            </a:extLst>
          </p:cNvPr>
          <p:cNvSpPr>
            <a:spLocks noGrp="1"/>
          </p:cNvSpPr>
          <p:nvPr>
            <p:ph type="dt" sz="half" idx="10"/>
          </p:nvPr>
        </p:nvSpPr>
        <p:spPr/>
        <p:txBody>
          <a:bodyPr/>
          <a:lstStyle/>
          <a:p>
            <a:fld id="{C7DA3C5A-F5AA-46E6-8F65-401580435E25}" type="datetimeFigureOut">
              <a:rPr lang="de-DE" smtClean="0"/>
              <a:t>09.05.2025</a:t>
            </a:fld>
            <a:endParaRPr lang="de-DE"/>
          </a:p>
        </p:txBody>
      </p:sp>
      <p:sp>
        <p:nvSpPr>
          <p:cNvPr id="6" name="Fußzeilenplatzhalter 5">
            <a:extLst>
              <a:ext uri="{FF2B5EF4-FFF2-40B4-BE49-F238E27FC236}">
                <a16:creationId xmlns:a16="http://schemas.microsoft.com/office/drawing/2014/main" id="{844E6B77-9412-FF04-4314-92EC838DDEC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DE1B49A-8EAC-8F4C-C0E4-259D0DDAF668}"/>
              </a:ext>
            </a:extLst>
          </p:cNvPr>
          <p:cNvSpPr>
            <a:spLocks noGrp="1"/>
          </p:cNvSpPr>
          <p:nvPr>
            <p:ph type="sldNum" sz="quarter" idx="12"/>
          </p:nvPr>
        </p:nvSpPr>
        <p:spPr/>
        <p:txBody>
          <a:bodyPr/>
          <a:lstStyle/>
          <a:p>
            <a:fld id="{D6CE2E01-E6C1-47BE-B874-7F750E3BDE00}" type="slidenum">
              <a:rPr lang="de-DE" smtClean="0"/>
              <a:t>‹Nr.›</a:t>
            </a:fld>
            <a:endParaRPr lang="de-DE"/>
          </a:p>
        </p:txBody>
      </p:sp>
    </p:spTree>
    <p:extLst>
      <p:ext uri="{BB962C8B-B14F-4D97-AF65-F5344CB8AC3E}">
        <p14:creationId xmlns:p14="http://schemas.microsoft.com/office/powerpoint/2010/main" val="594806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91F14-6C9D-1273-69AC-B759AEB99ED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984D21E-B6F8-84F2-F3D8-459EFC2A7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941FA64-2721-9EEB-AEBA-0C222494B6E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9088527-EB1E-18A5-BC21-A7EE3B3AF6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6203954-9CB9-437D-DC45-BDD1FE333B8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2372E5E-0BDC-FE66-38EC-E1C1051D5DA7}"/>
              </a:ext>
            </a:extLst>
          </p:cNvPr>
          <p:cNvSpPr>
            <a:spLocks noGrp="1"/>
          </p:cNvSpPr>
          <p:nvPr>
            <p:ph type="dt" sz="half" idx="10"/>
          </p:nvPr>
        </p:nvSpPr>
        <p:spPr/>
        <p:txBody>
          <a:bodyPr/>
          <a:lstStyle/>
          <a:p>
            <a:fld id="{C7DA3C5A-F5AA-46E6-8F65-401580435E25}" type="datetimeFigureOut">
              <a:rPr lang="de-DE" smtClean="0"/>
              <a:t>09.05.2025</a:t>
            </a:fld>
            <a:endParaRPr lang="de-DE"/>
          </a:p>
        </p:txBody>
      </p:sp>
      <p:sp>
        <p:nvSpPr>
          <p:cNvPr id="8" name="Fußzeilenplatzhalter 7">
            <a:extLst>
              <a:ext uri="{FF2B5EF4-FFF2-40B4-BE49-F238E27FC236}">
                <a16:creationId xmlns:a16="http://schemas.microsoft.com/office/drawing/2014/main" id="{50C91F94-E4F6-EAD6-6CFD-829DBA41BF1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65998D6-5A15-CDBB-2B12-41EFC9EA890D}"/>
              </a:ext>
            </a:extLst>
          </p:cNvPr>
          <p:cNvSpPr>
            <a:spLocks noGrp="1"/>
          </p:cNvSpPr>
          <p:nvPr>
            <p:ph type="sldNum" sz="quarter" idx="12"/>
          </p:nvPr>
        </p:nvSpPr>
        <p:spPr/>
        <p:txBody>
          <a:bodyPr/>
          <a:lstStyle/>
          <a:p>
            <a:fld id="{D6CE2E01-E6C1-47BE-B874-7F750E3BDE00}" type="slidenum">
              <a:rPr lang="de-DE" smtClean="0"/>
              <a:t>‹Nr.›</a:t>
            </a:fld>
            <a:endParaRPr lang="de-DE"/>
          </a:p>
        </p:txBody>
      </p:sp>
    </p:spTree>
    <p:extLst>
      <p:ext uri="{BB962C8B-B14F-4D97-AF65-F5344CB8AC3E}">
        <p14:creationId xmlns:p14="http://schemas.microsoft.com/office/powerpoint/2010/main" val="1020624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6ADE1-1539-8E04-85A2-23926A34C91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8F1F3B-FE7E-ECBE-D8CE-DFFA1D5FFD71}"/>
              </a:ext>
            </a:extLst>
          </p:cNvPr>
          <p:cNvSpPr>
            <a:spLocks noGrp="1"/>
          </p:cNvSpPr>
          <p:nvPr>
            <p:ph type="dt" sz="half" idx="10"/>
          </p:nvPr>
        </p:nvSpPr>
        <p:spPr/>
        <p:txBody>
          <a:bodyPr/>
          <a:lstStyle/>
          <a:p>
            <a:fld id="{C7DA3C5A-F5AA-46E6-8F65-401580435E25}" type="datetimeFigureOut">
              <a:rPr lang="de-DE" smtClean="0"/>
              <a:t>09.05.2025</a:t>
            </a:fld>
            <a:endParaRPr lang="de-DE"/>
          </a:p>
        </p:txBody>
      </p:sp>
      <p:sp>
        <p:nvSpPr>
          <p:cNvPr id="4" name="Fußzeilenplatzhalter 3">
            <a:extLst>
              <a:ext uri="{FF2B5EF4-FFF2-40B4-BE49-F238E27FC236}">
                <a16:creationId xmlns:a16="http://schemas.microsoft.com/office/drawing/2014/main" id="{D1DB3A2E-1777-1B2C-B859-BAF815054A9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ACEAFD0-045A-81A6-4CFE-7AACB407710B}"/>
              </a:ext>
            </a:extLst>
          </p:cNvPr>
          <p:cNvSpPr>
            <a:spLocks noGrp="1"/>
          </p:cNvSpPr>
          <p:nvPr>
            <p:ph type="sldNum" sz="quarter" idx="12"/>
          </p:nvPr>
        </p:nvSpPr>
        <p:spPr/>
        <p:txBody>
          <a:bodyPr/>
          <a:lstStyle/>
          <a:p>
            <a:fld id="{D6CE2E01-E6C1-47BE-B874-7F750E3BDE00}" type="slidenum">
              <a:rPr lang="de-DE" smtClean="0"/>
              <a:t>‹Nr.›</a:t>
            </a:fld>
            <a:endParaRPr lang="de-DE"/>
          </a:p>
        </p:txBody>
      </p:sp>
    </p:spTree>
    <p:extLst>
      <p:ext uri="{BB962C8B-B14F-4D97-AF65-F5344CB8AC3E}">
        <p14:creationId xmlns:p14="http://schemas.microsoft.com/office/powerpoint/2010/main" val="102770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1EE74DB-7652-50C8-2223-88FAFCF09BAA}"/>
              </a:ext>
            </a:extLst>
          </p:cNvPr>
          <p:cNvSpPr>
            <a:spLocks noGrp="1"/>
          </p:cNvSpPr>
          <p:nvPr>
            <p:ph type="dt" sz="half" idx="10"/>
          </p:nvPr>
        </p:nvSpPr>
        <p:spPr/>
        <p:txBody>
          <a:bodyPr/>
          <a:lstStyle/>
          <a:p>
            <a:fld id="{C7DA3C5A-F5AA-46E6-8F65-401580435E25}" type="datetimeFigureOut">
              <a:rPr lang="de-DE" smtClean="0"/>
              <a:t>09.05.2025</a:t>
            </a:fld>
            <a:endParaRPr lang="de-DE"/>
          </a:p>
        </p:txBody>
      </p:sp>
      <p:sp>
        <p:nvSpPr>
          <p:cNvPr id="3" name="Fußzeilenplatzhalter 2">
            <a:extLst>
              <a:ext uri="{FF2B5EF4-FFF2-40B4-BE49-F238E27FC236}">
                <a16:creationId xmlns:a16="http://schemas.microsoft.com/office/drawing/2014/main" id="{61E37F81-8A90-FEF3-671F-7E981877B70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7B65D8D-97E6-4895-8082-370DE4FF8666}"/>
              </a:ext>
            </a:extLst>
          </p:cNvPr>
          <p:cNvSpPr>
            <a:spLocks noGrp="1"/>
          </p:cNvSpPr>
          <p:nvPr>
            <p:ph type="sldNum" sz="quarter" idx="12"/>
          </p:nvPr>
        </p:nvSpPr>
        <p:spPr/>
        <p:txBody>
          <a:bodyPr/>
          <a:lstStyle/>
          <a:p>
            <a:fld id="{D6CE2E01-E6C1-47BE-B874-7F750E3BDE00}" type="slidenum">
              <a:rPr lang="de-DE" smtClean="0"/>
              <a:t>‹Nr.›</a:t>
            </a:fld>
            <a:endParaRPr lang="de-DE"/>
          </a:p>
        </p:txBody>
      </p:sp>
    </p:spTree>
    <p:extLst>
      <p:ext uri="{BB962C8B-B14F-4D97-AF65-F5344CB8AC3E}">
        <p14:creationId xmlns:p14="http://schemas.microsoft.com/office/powerpoint/2010/main" val="418894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r. M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087C8-72DC-B299-7C3B-F1DF95F3C7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CB24A540-EBCC-1D8D-2DF8-05E52971CEA1}"/>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A73E367-1EC2-2990-A070-AFCFF56579C0}"/>
              </a:ext>
            </a:extLst>
          </p:cNvPr>
          <p:cNvSpPr>
            <a:spLocks noGrp="1"/>
          </p:cNvSpPr>
          <p:nvPr>
            <p:ph type="dt" sz="half" idx="10"/>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de-DE"/>
              <a:t>09.05.2025</a:t>
            </a:r>
            <a:endParaRPr lang="en-US" dirty="0"/>
          </a:p>
        </p:txBody>
      </p:sp>
      <p:sp>
        <p:nvSpPr>
          <p:cNvPr id="5" name="Fußzeilenplatzhalter 4">
            <a:extLst>
              <a:ext uri="{FF2B5EF4-FFF2-40B4-BE49-F238E27FC236}">
                <a16:creationId xmlns:a16="http://schemas.microsoft.com/office/drawing/2014/main" id="{E2957A20-26D2-956A-3196-AB6F1E147FF5}"/>
              </a:ext>
            </a:extLst>
          </p:cNvPr>
          <p:cNvSpPr>
            <a:spLocks noGrp="1"/>
          </p:cNvSpPr>
          <p:nvPr>
            <p:ph type="ftr" sz="quarter" idx="11"/>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Dr. Marc </a:t>
            </a:r>
            <a:r>
              <a:rPr lang="en-US" dirty="0" err="1"/>
              <a:t>Laukemann</a:t>
            </a:r>
            <a:endParaRPr lang="en-US" dirty="0"/>
          </a:p>
        </p:txBody>
      </p:sp>
      <p:sp>
        <p:nvSpPr>
          <p:cNvPr id="6" name="Foliennummernplatzhalter 5">
            <a:extLst>
              <a:ext uri="{FF2B5EF4-FFF2-40B4-BE49-F238E27FC236}">
                <a16:creationId xmlns:a16="http://schemas.microsoft.com/office/drawing/2014/main" id="{63ECF75C-5D03-98DF-E5E9-4E01780F4FB5}"/>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4177792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D97D3-DA99-3440-7E6C-814631D4437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6904BA6-B84F-F971-CC2E-62E655D4B7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E6DDADD-F55C-5478-5CE5-B341F38A2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9C7B970-DA0F-29C9-BB3C-89A1ABE9053E}"/>
              </a:ext>
            </a:extLst>
          </p:cNvPr>
          <p:cNvSpPr>
            <a:spLocks noGrp="1"/>
          </p:cNvSpPr>
          <p:nvPr>
            <p:ph type="dt" sz="half" idx="10"/>
          </p:nvPr>
        </p:nvSpPr>
        <p:spPr/>
        <p:txBody>
          <a:bodyPr/>
          <a:lstStyle/>
          <a:p>
            <a:fld id="{C7DA3C5A-F5AA-46E6-8F65-401580435E25}" type="datetimeFigureOut">
              <a:rPr lang="de-DE" smtClean="0"/>
              <a:t>09.05.2025</a:t>
            </a:fld>
            <a:endParaRPr lang="de-DE"/>
          </a:p>
        </p:txBody>
      </p:sp>
      <p:sp>
        <p:nvSpPr>
          <p:cNvPr id="6" name="Fußzeilenplatzhalter 5">
            <a:extLst>
              <a:ext uri="{FF2B5EF4-FFF2-40B4-BE49-F238E27FC236}">
                <a16:creationId xmlns:a16="http://schemas.microsoft.com/office/drawing/2014/main" id="{3D9EB27A-7A36-9ABC-CC43-59B09B4F966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4F089FC-D388-1E63-2B9C-D5979EBC9893}"/>
              </a:ext>
            </a:extLst>
          </p:cNvPr>
          <p:cNvSpPr>
            <a:spLocks noGrp="1"/>
          </p:cNvSpPr>
          <p:nvPr>
            <p:ph type="sldNum" sz="quarter" idx="12"/>
          </p:nvPr>
        </p:nvSpPr>
        <p:spPr/>
        <p:txBody>
          <a:bodyPr/>
          <a:lstStyle/>
          <a:p>
            <a:fld id="{D6CE2E01-E6C1-47BE-B874-7F750E3BDE00}" type="slidenum">
              <a:rPr lang="de-DE" smtClean="0"/>
              <a:t>‹Nr.›</a:t>
            </a:fld>
            <a:endParaRPr lang="de-DE"/>
          </a:p>
        </p:txBody>
      </p:sp>
    </p:spTree>
    <p:extLst>
      <p:ext uri="{BB962C8B-B14F-4D97-AF65-F5344CB8AC3E}">
        <p14:creationId xmlns:p14="http://schemas.microsoft.com/office/powerpoint/2010/main" val="2559948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2ED62-0864-BF1A-642C-A1CF5123D3C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F06D71B-CC90-3C42-B5FD-AB5EFC7F6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05C46F8-4970-E494-2343-F40FED4CD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63466B3-4ED6-8336-36DD-E31B6FBEDC15}"/>
              </a:ext>
            </a:extLst>
          </p:cNvPr>
          <p:cNvSpPr>
            <a:spLocks noGrp="1"/>
          </p:cNvSpPr>
          <p:nvPr>
            <p:ph type="dt" sz="half" idx="10"/>
          </p:nvPr>
        </p:nvSpPr>
        <p:spPr/>
        <p:txBody>
          <a:bodyPr/>
          <a:lstStyle/>
          <a:p>
            <a:fld id="{C7DA3C5A-F5AA-46E6-8F65-401580435E25}" type="datetimeFigureOut">
              <a:rPr lang="de-DE" smtClean="0"/>
              <a:t>09.05.2025</a:t>
            </a:fld>
            <a:endParaRPr lang="de-DE"/>
          </a:p>
        </p:txBody>
      </p:sp>
      <p:sp>
        <p:nvSpPr>
          <p:cNvPr id="6" name="Fußzeilenplatzhalter 5">
            <a:extLst>
              <a:ext uri="{FF2B5EF4-FFF2-40B4-BE49-F238E27FC236}">
                <a16:creationId xmlns:a16="http://schemas.microsoft.com/office/drawing/2014/main" id="{B588CAE0-0DDE-14CC-DBAD-D209DAE59B8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BD95557-DF1F-9959-5669-2971375F1D18}"/>
              </a:ext>
            </a:extLst>
          </p:cNvPr>
          <p:cNvSpPr>
            <a:spLocks noGrp="1"/>
          </p:cNvSpPr>
          <p:nvPr>
            <p:ph type="sldNum" sz="quarter" idx="12"/>
          </p:nvPr>
        </p:nvSpPr>
        <p:spPr/>
        <p:txBody>
          <a:bodyPr/>
          <a:lstStyle/>
          <a:p>
            <a:fld id="{D6CE2E01-E6C1-47BE-B874-7F750E3BDE00}" type="slidenum">
              <a:rPr lang="de-DE" smtClean="0"/>
              <a:t>‹Nr.›</a:t>
            </a:fld>
            <a:endParaRPr lang="de-DE"/>
          </a:p>
        </p:txBody>
      </p:sp>
    </p:spTree>
    <p:extLst>
      <p:ext uri="{BB962C8B-B14F-4D97-AF65-F5344CB8AC3E}">
        <p14:creationId xmlns:p14="http://schemas.microsoft.com/office/powerpoint/2010/main" val="3433450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C746D-DCAB-C3C4-547D-26B031E97B9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7EEA748-BC24-EE22-0070-6AE93196E9B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EFE8A95-95B5-9353-FF3C-022CA2882CBB}"/>
              </a:ext>
            </a:extLst>
          </p:cNvPr>
          <p:cNvSpPr>
            <a:spLocks noGrp="1"/>
          </p:cNvSpPr>
          <p:nvPr>
            <p:ph type="dt" sz="half" idx="10"/>
          </p:nvPr>
        </p:nvSpPr>
        <p:spPr/>
        <p:txBody>
          <a:bodyPr/>
          <a:lstStyle/>
          <a:p>
            <a:fld id="{C7DA3C5A-F5AA-46E6-8F65-401580435E25}" type="datetimeFigureOut">
              <a:rPr lang="de-DE" smtClean="0"/>
              <a:t>09.05.2025</a:t>
            </a:fld>
            <a:endParaRPr lang="de-DE"/>
          </a:p>
        </p:txBody>
      </p:sp>
      <p:sp>
        <p:nvSpPr>
          <p:cNvPr id="5" name="Fußzeilenplatzhalter 4">
            <a:extLst>
              <a:ext uri="{FF2B5EF4-FFF2-40B4-BE49-F238E27FC236}">
                <a16:creationId xmlns:a16="http://schemas.microsoft.com/office/drawing/2014/main" id="{52ADE798-4FAC-E88B-C18E-2F4A556B4D8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93D31E8-720B-F9DA-1655-A5A337B99D80}"/>
              </a:ext>
            </a:extLst>
          </p:cNvPr>
          <p:cNvSpPr>
            <a:spLocks noGrp="1"/>
          </p:cNvSpPr>
          <p:nvPr>
            <p:ph type="sldNum" sz="quarter" idx="12"/>
          </p:nvPr>
        </p:nvSpPr>
        <p:spPr/>
        <p:txBody>
          <a:bodyPr/>
          <a:lstStyle/>
          <a:p>
            <a:fld id="{D6CE2E01-E6C1-47BE-B874-7F750E3BDE00}" type="slidenum">
              <a:rPr lang="de-DE" smtClean="0"/>
              <a:t>‹Nr.›</a:t>
            </a:fld>
            <a:endParaRPr lang="de-DE"/>
          </a:p>
        </p:txBody>
      </p:sp>
    </p:spTree>
    <p:extLst>
      <p:ext uri="{BB962C8B-B14F-4D97-AF65-F5344CB8AC3E}">
        <p14:creationId xmlns:p14="http://schemas.microsoft.com/office/powerpoint/2010/main" val="81664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0F59255-E040-BBCC-9D2E-2B804214C1A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00BBE98-D5E7-B979-6C8C-3ACB8CB91E4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17866BE-ED03-F343-9037-298AFE680EAC}"/>
              </a:ext>
            </a:extLst>
          </p:cNvPr>
          <p:cNvSpPr>
            <a:spLocks noGrp="1"/>
          </p:cNvSpPr>
          <p:nvPr>
            <p:ph type="dt" sz="half" idx="10"/>
          </p:nvPr>
        </p:nvSpPr>
        <p:spPr/>
        <p:txBody>
          <a:bodyPr/>
          <a:lstStyle/>
          <a:p>
            <a:fld id="{C7DA3C5A-F5AA-46E6-8F65-401580435E25}" type="datetimeFigureOut">
              <a:rPr lang="de-DE" smtClean="0"/>
              <a:t>09.05.2025</a:t>
            </a:fld>
            <a:endParaRPr lang="de-DE"/>
          </a:p>
        </p:txBody>
      </p:sp>
      <p:sp>
        <p:nvSpPr>
          <p:cNvPr id="5" name="Fußzeilenplatzhalter 4">
            <a:extLst>
              <a:ext uri="{FF2B5EF4-FFF2-40B4-BE49-F238E27FC236}">
                <a16:creationId xmlns:a16="http://schemas.microsoft.com/office/drawing/2014/main" id="{982DA9BA-3875-BF30-95A9-827E48BE3DD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4F160C9-D49D-7F03-4ED4-8CA123EBD055}"/>
              </a:ext>
            </a:extLst>
          </p:cNvPr>
          <p:cNvSpPr>
            <a:spLocks noGrp="1"/>
          </p:cNvSpPr>
          <p:nvPr>
            <p:ph type="sldNum" sz="quarter" idx="12"/>
          </p:nvPr>
        </p:nvSpPr>
        <p:spPr/>
        <p:txBody>
          <a:bodyPr/>
          <a:lstStyle/>
          <a:p>
            <a:fld id="{D6CE2E01-E6C1-47BE-B874-7F750E3BDE00}" type="slidenum">
              <a:rPr lang="de-DE" smtClean="0"/>
              <a:t>‹Nr.›</a:t>
            </a:fld>
            <a:endParaRPr lang="de-DE"/>
          </a:p>
        </p:txBody>
      </p:sp>
    </p:spTree>
    <p:extLst>
      <p:ext uri="{BB962C8B-B14F-4D97-AF65-F5344CB8AC3E}">
        <p14:creationId xmlns:p14="http://schemas.microsoft.com/office/powerpoint/2010/main" val="415824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C91D78-EB60-29AA-539F-33991EA3223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2E8CBA5-3655-E33E-AF25-34CB0A3C3126}"/>
              </a:ext>
            </a:extLst>
          </p:cNvPr>
          <p:cNvSpPr>
            <a:spLocks noGrp="1"/>
          </p:cNvSpPr>
          <p:nvPr>
            <p:ph type="dt" sz="half" idx="10"/>
          </p:nvPr>
        </p:nvSpPr>
        <p:spPr/>
        <p:txBody>
          <a:bodyPr/>
          <a:lstStyle/>
          <a:p>
            <a:r>
              <a:rPr lang="de-DE"/>
              <a:t>09.05.2025</a:t>
            </a:r>
            <a:endParaRPr lang="en-US" dirty="0"/>
          </a:p>
        </p:txBody>
      </p:sp>
      <p:sp>
        <p:nvSpPr>
          <p:cNvPr id="4" name="Fußzeilenplatzhalter 3">
            <a:extLst>
              <a:ext uri="{FF2B5EF4-FFF2-40B4-BE49-F238E27FC236}">
                <a16:creationId xmlns:a16="http://schemas.microsoft.com/office/drawing/2014/main" id="{FA14B82C-E18E-C7D6-9C99-F18189895D6F}"/>
              </a:ext>
            </a:extLst>
          </p:cNvPr>
          <p:cNvSpPr>
            <a:spLocks noGrp="1"/>
          </p:cNvSpPr>
          <p:nvPr>
            <p:ph type="ftr" sz="quarter" idx="11"/>
          </p:nvPr>
        </p:nvSpPr>
        <p:spPr/>
        <p:txBody>
          <a:bodyPr/>
          <a:lstStyle/>
          <a:p>
            <a:r>
              <a:rPr lang="en-US"/>
              <a:t>Dr. Marc Laukemann</a:t>
            </a:r>
            <a:endParaRPr lang="en-US" dirty="0"/>
          </a:p>
        </p:txBody>
      </p:sp>
      <p:sp>
        <p:nvSpPr>
          <p:cNvPr id="5" name="Foliennummernplatzhalter 4">
            <a:extLst>
              <a:ext uri="{FF2B5EF4-FFF2-40B4-BE49-F238E27FC236}">
                <a16:creationId xmlns:a16="http://schemas.microsoft.com/office/drawing/2014/main" id="{24344CFB-9F24-969E-FDA0-6A3A2B57485F}"/>
              </a:ext>
            </a:extLst>
          </p:cNvPr>
          <p:cNvSpPr>
            <a:spLocks noGrp="1"/>
          </p:cNvSpPr>
          <p:nvPr>
            <p:ph type="sldNum" sz="quarter" idx="12"/>
          </p:nvPr>
        </p:nvSpPr>
        <p:spPr/>
        <p:txBody>
          <a:body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148750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923D73-2302-2E80-942D-FBD882F306E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E1102D8-17A4-CFCC-9807-A4F6F881CD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0160932-CF17-FFE9-D0A7-080D4B5815A9}"/>
              </a:ext>
            </a:extLst>
          </p:cNvPr>
          <p:cNvSpPr>
            <a:spLocks noGrp="1"/>
          </p:cNvSpPr>
          <p:nvPr>
            <p:ph type="dt" sz="half" idx="10"/>
          </p:nvPr>
        </p:nvSpPr>
        <p:spPr/>
        <p:txBody>
          <a:bodyPr/>
          <a:lstStyle/>
          <a:p>
            <a:r>
              <a:rPr lang="de-DE"/>
              <a:t>09.05.2025</a:t>
            </a:r>
            <a:endParaRPr lang="en-US" dirty="0"/>
          </a:p>
        </p:txBody>
      </p:sp>
      <p:sp>
        <p:nvSpPr>
          <p:cNvPr id="5" name="Fußzeilenplatzhalter 4">
            <a:extLst>
              <a:ext uri="{FF2B5EF4-FFF2-40B4-BE49-F238E27FC236}">
                <a16:creationId xmlns:a16="http://schemas.microsoft.com/office/drawing/2014/main" id="{A49F82D9-1BBD-C99A-FD72-2A0200FD79C5}"/>
              </a:ext>
            </a:extLst>
          </p:cNvPr>
          <p:cNvSpPr>
            <a:spLocks noGrp="1"/>
          </p:cNvSpPr>
          <p:nvPr>
            <p:ph type="ftr" sz="quarter" idx="11"/>
          </p:nvPr>
        </p:nvSpPr>
        <p:spPr/>
        <p:txBody>
          <a:bodyPr/>
          <a:lstStyle/>
          <a:p>
            <a:r>
              <a:rPr lang="en-US"/>
              <a:t>Dr. Marc Laukemann</a:t>
            </a:r>
            <a:endParaRPr lang="en-US" dirty="0"/>
          </a:p>
        </p:txBody>
      </p:sp>
      <p:sp>
        <p:nvSpPr>
          <p:cNvPr id="6" name="Foliennummernplatzhalter 5">
            <a:extLst>
              <a:ext uri="{FF2B5EF4-FFF2-40B4-BE49-F238E27FC236}">
                <a16:creationId xmlns:a16="http://schemas.microsoft.com/office/drawing/2014/main" id="{B081002B-2018-BE05-FB66-3699B0DCE9D1}"/>
              </a:ext>
            </a:extLst>
          </p:cNvPr>
          <p:cNvSpPr>
            <a:spLocks noGrp="1"/>
          </p:cNvSpPr>
          <p:nvPr>
            <p:ph type="sldNum" sz="quarter" idx="12"/>
          </p:nvPr>
        </p:nvSpPr>
        <p:spPr/>
        <p:txBody>
          <a:body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146436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9AC2A-FEE6-5CDE-F165-68D668C432A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997FDD1-546F-0C01-5D38-DE184406856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72238A5-7343-C9AF-9051-D797B251AE1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4B1017A-0C7B-0B7D-72EF-BEE2A2E90F4B}"/>
              </a:ext>
            </a:extLst>
          </p:cNvPr>
          <p:cNvSpPr>
            <a:spLocks noGrp="1"/>
          </p:cNvSpPr>
          <p:nvPr>
            <p:ph type="dt" sz="half" idx="10"/>
          </p:nvPr>
        </p:nvSpPr>
        <p:spPr/>
        <p:txBody>
          <a:bodyPr/>
          <a:lstStyle/>
          <a:p>
            <a:r>
              <a:rPr lang="de-DE"/>
              <a:t>09.05.2025</a:t>
            </a:r>
            <a:endParaRPr lang="en-US" dirty="0"/>
          </a:p>
        </p:txBody>
      </p:sp>
      <p:sp>
        <p:nvSpPr>
          <p:cNvPr id="6" name="Fußzeilenplatzhalter 5">
            <a:extLst>
              <a:ext uri="{FF2B5EF4-FFF2-40B4-BE49-F238E27FC236}">
                <a16:creationId xmlns:a16="http://schemas.microsoft.com/office/drawing/2014/main" id="{ED9C782D-A8D2-3979-803B-DACAE29B3C4A}"/>
              </a:ext>
            </a:extLst>
          </p:cNvPr>
          <p:cNvSpPr>
            <a:spLocks noGrp="1"/>
          </p:cNvSpPr>
          <p:nvPr>
            <p:ph type="ftr" sz="quarter" idx="11"/>
          </p:nvPr>
        </p:nvSpPr>
        <p:spPr/>
        <p:txBody>
          <a:bodyPr/>
          <a:lstStyle/>
          <a:p>
            <a:r>
              <a:rPr lang="en-US"/>
              <a:t>Dr. Marc Laukemann</a:t>
            </a:r>
            <a:endParaRPr lang="en-US" dirty="0"/>
          </a:p>
        </p:txBody>
      </p:sp>
      <p:sp>
        <p:nvSpPr>
          <p:cNvPr id="7" name="Foliennummernplatzhalter 6">
            <a:extLst>
              <a:ext uri="{FF2B5EF4-FFF2-40B4-BE49-F238E27FC236}">
                <a16:creationId xmlns:a16="http://schemas.microsoft.com/office/drawing/2014/main" id="{08FD648B-2BA5-E438-7530-D47857383C5B}"/>
              </a:ext>
            </a:extLst>
          </p:cNvPr>
          <p:cNvSpPr>
            <a:spLocks noGrp="1"/>
          </p:cNvSpPr>
          <p:nvPr>
            <p:ph type="sldNum" sz="quarter" idx="12"/>
          </p:nvPr>
        </p:nvSpPr>
        <p:spPr/>
        <p:txBody>
          <a:body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143283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B440C-2623-1891-B412-6D42F0A697E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AF8EFCC-9003-810D-EE0F-71EE4C7E3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08D4266-C709-D548-F06D-4984A1EA7F7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44E95A8-E458-7378-686D-C41BCCC78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12442EE-9059-3A99-CC8B-510D36A86FB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C0B6DC6-5F46-DFE8-E289-AF43E45DCDBD}"/>
              </a:ext>
            </a:extLst>
          </p:cNvPr>
          <p:cNvSpPr>
            <a:spLocks noGrp="1"/>
          </p:cNvSpPr>
          <p:nvPr>
            <p:ph type="dt" sz="half" idx="10"/>
          </p:nvPr>
        </p:nvSpPr>
        <p:spPr/>
        <p:txBody>
          <a:bodyPr/>
          <a:lstStyle/>
          <a:p>
            <a:r>
              <a:rPr lang="de-DE"/>
              <a:t>09.05.2025</a:t>
            </a:r>
            <a:endParaRPr lang="en-US" dirty="0"/>
          </a:p>
        </p:txBody>
      </p:sp>
      <p:sp>
        <p:nvSpPr>
          <p:cNvPr id="8" name="Fußzeilenplatzhalter 7">
            <a:extLst>
              <a:ext uri="{FF2B5EF4-FFF2-40B4-BE49-F238E27FC236}">
                <a16:creationId xmlns:a16="http://schemas.microsoft.com/office/drawing/2014/main" id="{90A49D0B-9410-8CB8-61DE-093A6DFD54C1}"/>
              </a:ext>
            </a:extLst>
          </p:cNvPr>
          <p:cNvSpPr>
            <a:spLocks noGrp="1"/>
          </p:cNvSpPr>
          <p:nvPr>
            <p:ph type="ftr" sz="quarter" idx="11"/>
          </p:nvPr>
        </p:nvSpPr>
        <p:spPr/>
        <p:txBody>
          <a:bodyPr/>
          <a:lstStyle/>
          <a:p>
            <a:r>
              <a:rPr lang="en-US"/>
              <a:t>Dr. Marc Laukemann</a:t>
            </a:r>
            <a:endParaRPr lang="en-US" dirty="0"/>
          </a:p>
        </p:txBody>
      </p:sp>
      <p:sp>
        <p:nvSpPr>
          <p:cNvPr id="9" name="Foliennummernplatzhalter 8">
            <a:extLst>
              <a:ext uri="{FF2B5EF4-FFF2-40B4-BE49-F238E27FC236}">
                <a16:creationId xmlns:a16="http://schemas.microsoft.com/office/drawing/2014/main" id="{EC89F903-D8A6-F949-8FCD-FCE2ACC0615E}"/>
              </a:ext>
            </a:extLst>
          </p:cNvPr>
          <p:cNvSpPr>
            <a:spLocks noGrp="1"/>
          </p:cNvSpPr>
          <p:nvPr>
            <p:ph type="sldNum" sz="quarter" idx="12"/>
          </p:nvPr>
        </p:nvSpPr>
        <p:spPr/>
        <p:txBody>
          <a:body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64128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FB098-1B01-EF86-26A8-9A4E60B2C81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3DFFD4F-A289-8C21-EB57-A30DE1A5639C}"/>
              </a:ext>
            </a:extLst>
          </p:cNvPr>
          <p:cNvSpPr>
            <a:spLocks noGrp="1"/>
          </p:cNvSpPr>
          <p:nvPr>
            <p:ph type="dt" sz="half" idx="10"/>
          </p:nvPr>
        </p:nvSpPr>
        <p:spPr/>
        <p:txBody>
          <a:bodyPr/>
          <a:lstStyle/>
          <a:p>
            <a:r>
              <a:rPr lang="de-DE"/>
              <a:t>09.05.2025</a:t>
            </a:r>
            <a:endParaRPr lang="en-US" dirty="0"/>
          </a:p>
        </p:txBody>
      </p:sp>
      <p:sp>
        <p:nvSpPr>
          <p:cNvPr id="4" name="Fußzeilenplatzhalter 3">
            <a:extLst>
              <a:ext uri="{FF2B5EF4-FFF2-40B4-BE49-F238E27FC236}">
                <a16:creationId xmlns:a16="http://schemas.microsoft.com/office/drawing/2014/main" id="{8AE36F2F-2F44-65EA-5287-4C196A5AECAD}"/>
              </a:ext>
            </a:extLst>
          </p:cNvPr>
          <p:cNvSpPr>
            <a:spLocks noGrp="1"/>
          </p:cNvSpPr>
          <p:nvPr>
            <p:ph type="ftr" sz="quarter" idx="11"/>
          </p:nvPr>
        </p:nvSpPr>
        <p:spPr/>
        <p:txBody>
          <a:bodyPr/>
          <a:lstStyle/>
          <a:p>
            <a:r>
              <a:rPr lang="en-US"/>
              <a:t>Dr. Marc Laukemann</a:t>
            </a:r>
            <a:endParaRPr lang="en-US" dirty="0"/>
          </a:p>
        </p:txBody>
      </p:sp>
      <p:sp>
        <p:nvSpPr>
          <p:cNvPr id="5" name="Foliennummernplatzhalter 4">
            <a:extLst>
              <a:ext uri="{FF2B5EF4-FFF2-40B4-BE49-F238E27FC236}">
                <a16:creationId xmlns:a16="http://schemas.microsoft.com/office/drawing/2014/main" id="{8A14EA10-8095-5D35-27AC-4F86B1495D10}"/>
              </a:ext>
            </a:extLst>
          </p:cNvPr>
          <p:cNvSpPr>
            <a:spLocks noGrp="1"/>
          </p:cNvSpPr>
          <p:nvPr>
            <p:ph type="sldNum" sz="quarter" idx="12"/>
          </p:nvPr>
        </p:nvSpPr>
        <p:spPr/>
        <p:txBody>
          <a:body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5944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4DE3213-A1A9-F446-EE5D-80D2091E68A9}"/>
              </a:ext>
            </a:extLst>
          </p:cNvPr>
          <p:cNvSpPr>
            <a:spLocks noGrp="1"/>
          </p:cNvSpPr>
          <p:nvPr>
            <p:ph type="dt" sz="half" idx="10"/>
          </p:nvPr>
        </p:nvSpPr>
        <p:spPr/>
        <p:txBody>
          <a:bodyPr/>
          <a:lstStyle/>
          <a:p>
            <a:r>
              <a:rPr lang="de-DE"/>
              <a:t>09.05.2025</a:t>
            </a:r>
            <a:endParaRPr lang="en-US" dirty="0"/>
          </a:p>
        </p:txBody>
      </p:sp>
      <p:sp>
        <p:nvSpPr>
          <p:cNvPr id="3" name="Fußzeilenplatzhalter 2">
            <a:extLst>
              <a:ext uri="{FF2B5EF4-FFF2-40B4-BE49-F238E27FC236}">
                <a16:creationId xmlns:a16="http://schemas.microsoft.com/office/drawing/2014/main" id="{13AD8E34-C90B-F187-9F70-C1F6B4867275}"/>
              </a:ext>
            </a:extLst>
          </p:cNvPr>
          <p:cNvSpPr>
            <a:spLocks noGrp="1"/>
          </p:cNvSpPr>
          <p:nvPr>
            <p:ph type="ftr" sz="quarter" idx="11"/>
          </p:nvPr>
        </p:nvSpPr>
        <p:spPr/>
        <p:txBody>
          <a:bodyPr/>
          <a:lstStyle/>
          <a:p>
            <a:r>
              <a:rPr lang="en-US"/>
              <a:t>Dr. Marc Laukemann</a:t>
            </a:r>
            <a:endParaRPr lang="en-US" dirty="0"/>
          </a:p>
        </p:txBody>
      </p:sp>
      <p:sp>
        <p:nvSpPr>
          <p:cNvPr id="4" name="Foliennummernplatzhalter 3">
            <a:extLst>
              <a:ext uri="{FF2B5EF4-FFF2-40B4-BE49-F238E27FC236}">
                <a16:creationId xmlns:a16="http://schemas.microsoft.com/office/drawing/2014/main" id="{EC75A1FE-2AEA-96B2-8F75-5AB2A0AA90EE}"/>
              </a:ext>
            </a:extLst>
          </p:cNvPr>
          <p:cNvSpPr>
            <a:spLocks noGrp="1"/>
          </p:cNvSpPr>
          <p:nvPr>
            <p:ph type="sldNum" sz="quarter" idx="12"/>
          </p:nvPr>
        </p:nvSpPr>
        <p:spPr/>
        <p:txBody>
          <a:body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23767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8424D-4EA1-1DD7-1855-12C13927495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D031DBF-F7D5-186B-80D4-C23D6C6EBA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1252208-5BAB-9F8D-C742-5F7DB5790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99FB905-F5FF-2D13-3A8A-EFA52F28DF11}"/>
              </a:ext>
            </a:extLst>
          </p:cNvPr>
          <p:cNvSpPr>
            <a:spLocks noGrp="1"/>
          </p:cNvSpPr>
          <p:nvPr>
            <p:ph type="dt" sz="half" idx="10"/>
          </p:nvPr>
        </p:nvSpPr>
        <p:spPr/>
        <p:txBody>
          <a:bodyPr/>
          <a:lstStyle/>
          <a:p>
            <a:r>
              <a:rPr lang="de-DE"/>
              <a:t>09.05.2025</a:t>
            </a:r>
            <a:endParaRPr lang="en-US" dirty="0"/>
          </a:p>
        </p:txBody>
      </p:sp>
      <p:sp>
        <p:nvSpPr>
          <p:cNvPr id="6" name="Fußzeilenplatzhalter 5">
            <a:extLst>
              <a:ext uri="{FF2B5EF4-FFF2-40B4-BE49-F238E27FC236}">
                <a16:creationId xmlns:a16="http://schemas.microsoft.com/office/drawing/2014/main" id="{4FB5C410-B073-D910-C87A-4885B2ED4621}"/>
              </a:ext>
            </a:extLst>
          </p:cNvPr>
          <p:cNvSpPr>
            <a:spLocks noGrp="1"/>
          </p:cNvSpPr>
          <p:nvPr>
            <p:ph type="ftr" sz="quarter" idx="11"/>
          </p:nvPr>
        </p:nvSpPr>
        <p:spPr/>
        <p:txBody>
          <a:bodyPr/>
          <a:lstStyle/>
          <a:p>
            <a:r>
              <a:rPr lang="en-US"/>
              <a:t>Dr. Marc Laukemann</a:t>
            </a:r>
            <a:endParaRPr lang="en-US" dirty="0"/>
          </a:p>
        </p:txBody>
      </p:sp>
      <p:sp>
        <p:nvSpPr>
          <p:cNvPr id="7" name="Foliennummernplatzhalter 6">
            <a:extLst>
              <a:ext uri="{FF2B5EF4-FFF2-40B4-BE49-F238E27FC236}">
                <a16:creationId xmlns:a16="http://schemas.microsoft.com/office/drawing/2014/main" id="{FC9F9EF0-D625-4598-9E5D-71B384223D1C}"/>
              </a:ext>
            </a:extLst>
          </p:cNvPr>
          <p:cNvSpPr>
            <a:spLocks noGrp="1"/>
          </p:cNvSpPr>
          <p:nvPr>
            <p:ph type="sldNum" sz="quarter" idx="12"/>
          </p:nvPr>
        </p:nvSpPr>
        <p:spPr/>
        <p:txBody>
          <a:body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220522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95222B9-1AA1-9500-257F-032EA4FF5D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38B2D41-0F82-BE83-45B7-878866787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7F0EC72-39EC-39EC-C08B-4EDF4B0231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de-DE"/>
              <a:t>09.05.2025</a:t>
            </a:r>
            <a:endParaRPr lang="en-US" dirty="0"/>
          </a:p>
        </p:txBody>
      </p:sp>
      <p:sp>
        <p:nvSpPr>
          <p:cNvPr id="5" name="Fußzeilenplatzhalter 4">
            <a:extLst>
              <a:ext uri="{FF2B5EF4-FFF2-40B4-BE49-F238E27FC236}">
                <a16:creationId xmlns:a16="http://schemas.microsoft.com/office/drawing/2014/main" id="{E0D8C4F0-6999-97A8-ECEC-BE4D341451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Dr. Marc </a:t>
            </a:r>
            <a:r>
              <a:rPr lang="en-US" dirty="0" err="1"/>
              <a:t>Laukemann</a:t>
            </a:r>
            <a:endParaRPr lang="en-US" dirty="0"/>
          </a:p>
        </p:txBody>
      </p:sp>
      <p:sp>
        <p:nvSpPr>
          <p:cNvPr id="6" name="Foliennummernplatzhalter 5">
            <a:extLst>
              <a:ext uri="{FF2B5EF4-FFF2-40B4-BE49-F238E27FC236}">
                <a16:creationId xmlns:a16="http://schemas.microsoft.com/office/drawing/2014/main" id="{4C80521B-9B86-DB35-C8BA-024FC0FA0E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407038691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8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AE2B591-6C2B-6EBD-939B-2FB4F69AA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04824BE-C510-8E62-EC7D-DBD075430F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69C2A1C-D2DE-51A9-580C-032ED4479A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DA3C5A-F5AA-46E6-8F65-401580435E25}" type="datetimeFigureOut">
              <a:rPr lang="de-DE" smtClean="0"/>
              <a:t>09.05.2025</a:t>
            </a:fld>
            <a:endParaRPr lang="de-DE"/>
          </a:p>
        </p:txBody>
      </p:sp>
      <p:sp>
        <p:nvSpPr>
          <p:cNvPr id="5" name="Fußzeilenplatzhalter 4">
            <a:extLst>
              <a:ext uri="{FF2B5EF4-FFF2-40B4-BE49-F238E27FC236}">
                <a16:creationId xmlns:a16="http://schemas.microsoft.com/office/drawing/2014/main" id="{5504376D-18C3-E6D4-8211-117379AFCD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EC56FDC3-9CBC-BB1D-F0C3-7405DD459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CE2E01-E6C1-47BE-B874-7F750E3BDE00}" type="slidenum">
              <a:rPr lang="de-DE" smtClean="0"/>
              <a:t>‹Nr.›</a:t>
            </a:fld>
            <a:endParaRPr lang="de-DE"/>
          </a:p>
        </p:txBody>
      </p:sp>
    </p:spTree>
    <p:extLst>
      <p:ext uri="{BB962C8B-B14F-4D97-AF65-F5344CB8AC3E}">
        <p14:creationId xmlns:p14="http://schemas.microsoft.com/office/powerpoint/2010/main" val="141541187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uipo.europa.eu/de/mediation-centr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CBA6646C-C5AF-A5FD-2843-26B31B9FD7A7}"/>
              </a:ext>
            </a:extLst>
          </p:cNvPr>
          <p:cNvSpPr>
            <a:spLocks noGrp="1"/>
          </p:cNvSpPr>
          <p:nvPr>
            <p:ph type="subTitle" idx="1"/>
          </p:nvPr>
        </p:nvSpPr>
        <p:spPr>
          <a:xfrm>
            <a:off x="238298" y="4889241"/>
            <a:ext cx="3577922" cy="1940897"/>
          </a:xfrm>
        </p:spPr>
        <p:txBody>
          <a:bodyPr>
            <a:normAutofit/>
          </a:bodyPr>
          <a:lstStyle/>
          <a:p>
            <a:pPr algn="ctr"/>
            <a:r>
              <a:rPr lang="de-DE" dirty="0">
                <a:solidFill>
                  <a:schemeClr val="bg1"/>
                </a:solidFill>
                <a:latin typeface="Arial" panose="020B0604020202020204" pitchFamily="34" charset="0"/>
                <a:cs typeface="Arial" panose="020B0604020202020204" pitchFamily="34" charset="0"/>
              </a:rPr>
              <a:t>Tagung der deutsch italienischen Juristenvereinigung am 09.05.2025 in Bamberg</a:t>
            </a:r>
          </a:p>
        </p:txBody>
      </p:sp>
      <p:sp>
        <p:nvSpPr>
          <p:cNvPr id="5" name="Untertitel 2">
            <a:extLst>
              <a:ext uri="{FF2B5EF4-FFF2-40B4-BE49-F238E27FC236}">
                <a16:creationId xmlns:a16="http://schemas.microsoft.com/office/drawing/2014/main" id="{17690AA1-9081-B577-EBF6-3A018EA07164}"/>
              </a:ext>
            </a:extLst>
          </p:cNvPr>
          <p:cNvSpPr txBox="1">
            <a:spLocks/>
          </p:cNvSpPr>
          <p:nvPr/>
        </p:nvSpPr>
        <p:spPr>
          <a:xfrm>
            <a:off x="5132148" y="6504776"/>
            <a:ext cx="1924653" cy="3253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200" dirty="0">
                <a:latin typeface="Arial" panose="020B0604020202020204" pitchFamily="34" charset="0"/>
                <a:cs typeface="Arial" panose="020B0604020202020204" pitchFamily="34" charset="0"/>
              </a:rPr>
              <a:t>Dr. Marc </a:t>
            </a:r>
            <a:r>
              <a:rPr lang="de-DE" sz="1200" dirty="0" err="1">
                <a:latin typeface="Arial" panose="020B0604020202020204" pitchFamily="34" charset="0"/>
                <a:cs typeface="Arial" panose="020B0604020202020204" pitchFamily="34" charset="0"/>
              </a:rPr>
              <a:t>Laukemann</a:t>
            </a:r>
            <a:endParaRPr lang="de-DE" sz="2000" dirty="0">
              <a:latin typeface="Arial" panose="020B0604020202020204" pitchFamily="34" charset="0"/>
              <a:cs typeface="Arial" panose="020B0604020202020204" pitchFamily="34" charset="0"/>
            </a:endParaRPr>
          </a:p>
        </p:txBody>
      </p:sp>
      <p:sp>
        <p:nvSpPr>
          <p:cNvPr id="8" name="Titel 7">
            <a:extLst>
              <a:ext uri="{FF2B5EF4-FFF2-40B4-BE49-F238E27FC236}">
                <a16:creationId xmlns:a16="http://schemas.microsoft.com/office/drawing/2014/main" id="{6EA4685B-D404-47F5-4BB1-392E6E38E14F}"/>
              </a:ext>
            </a:extLst>
          </p:cNvPr>
          <p:cNvSpPr>
            <a:spLocks noGrp="1"/>
          </p:cNvSpPr>
          <p:nvPr>
            <p:ph type="ctrTitle"/>
          </p:nvPr>
        </p:nvSpPr>
        <p:spPr>
          <a:xfrm>
            <a:off x="1200625" y="-403225"/>
            <a:ext cx="9787700" cy="2270125"/>
          </a:xfrm>
        </p:spPr>
        <p:txBody>
          <a:bodyPr>
            <a:normAutofit fontScale="90000"/>
          </a:bodyPr>
          <a:lstStyle/>
          <a:p>
            <a:r>
              <a:rPr lang="de-DE" dirty="0">
                <a:highlight>
                  <a:srgbClr val="C0C0C0"/>
                </a:highlight>
              </a:rPr>
              <a:t>Außergerichtliche Streitbeilegung: Grundsatz- und Praxisfragen der Meditation</a:t>
            </a:r>
          </a:p>
        </p:txBody>
      </p:sp>
      <p:pic>
        <p:nvPicPr>
          <p:cNvPr id="2" name="Grafik 1">
            <a:extLst>
              <a:ext uri="{FF2B5EF4-FFF2-40B4-BE49-F238E27FC236}">
                <a16:creationId xmlns:a16="http://schemas.microsoft.com/office/drawing/2014/main" id="{EC5E87E7-2ED9-2396-F6F8-FB6026E9B7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2501" y="5619072"/>
            <a:ext cx="1261745" cy="1048385"/>
          </a:xfrm>
          <a:prstGeom prst="rect">
            <a:avLst/>
          </a:prstGeom>
          <a:noFill/>
        </p:spPr>
      </p:pic>
    </p:spTree>
    <p:extLst>
      <p:ext uri="{BB962C8B-B14F-4D97-AF65-F5344CB8AC3E}">
        <p14:creationId xmlns:p14="http://schemas.microsoft.com/office/powerpoint/2010/main" val="5145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6AF7CD-A968-4C0D-D7D2-9ABFF45623EC}"/>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Gruppenarbeit</a:t>
            </a:r>
            <a:endParaRPr lang="en-US" sz="4000" kern="1200" dirty="0">
              <a:solidFill>
                <a:schemeClr val="tx2"/>
              </a:solidFill>
              <a:latin typeface="+mj-lt"/>
              <a:ea typeface="+mj-ea"/>
              <a:cs typeface="+mj-cs"/>
            </a:endParaRPr>
          </a:p>
        </p:txBody>
      </p:sp>
      <p:pic>
        <p:nvPicPr>
          <p:cNvPr id="10" name="Graphic 9" descr="Board Room">
            <a:extLst>
              <a:ext uri="{FF2B5EF4-FFF2-40B4-BE49-F238E27FC236}">
                <a16:creationId xmlns:a16="http://schemas.microsoft.com/office/drawing/2014/main" id="{080EDF40-9948-E1E0-C79D-11FA931E7B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7" name="Group 16">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8" name="Freeform: Shape 17">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umsplatzhalter 3">
            <a:extLst>
              <a:ext uri="{FF2B5EF4-FFF2-40B4-BE49-F238E27FC236}">
                <a16:creationId xmlns:a16="http://schemas.microsoft.com/office/drawing/2014/main" id="{AA3C768C-5984-E93C-2EDF-0F5CBE38857B}"/>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a:solidFill>
                  <a:schemeClr val="tx1">
                    <a:tint val="75000"/>
                  </a:schemeClr>
                </a:solidFill>
                <a:latin typeface="+mn-lt"/>
                <a:cs typeface="+mn-cs"/>
              </a:rPr>
              <a:t>09.05.2025</a:t>
            </a:r>
          </a:p>
        </p:txBody>
      </p:sp>
      <p:sp>
        <p:nvSpPr>
          <p:cNvPr id="5" name="Fußzeilenplatzhalter 4">
            <a:extLst>
              <a:ext uri="{FF2B5EF4-FFF2-40B4-BE49-F238E27FC236}">
                <a16:creationId xmlns:a16="http://schemas.microsoft.com/office/drawing/2014/main" id="{35073849-6C80-C4FA-F4C2-9D008401222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Dr. Marc Laukemann</a:t>
            </a:r>
          </a:p>
        </p:txBody>
      </p:sp>
      <p:sp>
        <p:nvSpPr>
          <p:cNvPr id="6" name="Foliennummernplatzhalter 5">
            <a:extLst>
              <a:ext uri="{FF2B5EF4-FFF2-40B4-BE49-F238E27FC236}">
                <a16:creationId xmlns:a16="http://schemas.microsoft.com/office/drawing/2014/main" id="{06551BBF-DDD8-AC39-9240-EA49846795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D8A8A1B-4E1E-43EF-8A39-7D4A3879B941}" type="slidenum">
              <a:rPr lang="en-US" smtClean="0">
                <a:solidFill>
                  <a:schemeClr val="tx1">
                    <a:tint val="75000"/>
                  </a:schemeClr>
                </a:solidFill>
                <a:latin typeface="+mn-lt"/>
                <a:cs typeface="+mn-cs"/>
              </a:rPr>
              <a:pPr>
                <a:spcAft>
                  <a:spcPts val="600"/>
                </a:spcAft>
              </a:pPr>
              <a:t>10</a:t>
            </a:fld>
            <a:endParaRPr lang="en-US">
              <a:solidFill>
                <a:schemeClr val="tx1">
                  <a:tint val="75000"/>
                </a:schemeClr>
              </a:solidFill>
              <a:latin typeface="+mn-lt"/>
              <a:cs typeface="+mn-cs"/>
            </a:endParaRPr>
          </a:p>
        </p:txBody>
      </p:sp>
      <p:pic>
        <p:nvPicPr>
          <p:cNvPr id="3" name="Grafik 2">
            <a:extLst>
              <a:ext uri="{FF2B5EF4-FFF2-40B4-BE49-F238E27FC236}">
                <a16:creationId xmlns:a16="http://schemas.microsoft.com/office/drawing/2014/main" id="{AF05B1AA-F51A-52C2-7B11-E84772C2DD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65958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221769-C8E6-0276-4813-6EEE72EC1174}"/>
              </a:ext>
            </a:extLst>
          </p:cNvPr>
          <p:cNvSpPr>
            <a:spLocks noGrp="1"/>
          </p:cNvSpPr>
          <p:nvPr>
            <p:ph type="title"/>
          </p:nvPr>
        </p:nvSpPr>
        <p:spPr>
          <a:xfrm>
            <a:off x="1153618" y="1239927"/>
            <a:ext cx="4008586" cy="4680583"/>
          </a:xfrm>
        </p:spPr>
        <p:txBody>
          <a:bodyPr anchor="ctr">
            <a:normAutofit/>
          </a:bodyPr>
          <a:lstStyle/>
          <a:p>
            <a:r>
              <a:rPr lang="de-DE" sz="4800" dirty="0"/>
              <a:t>Praxisbeispiel</a:t>
            </a:r>
          </a:p>
        </p:txBody>
      </p:sp>
      <p:sp>
        <p:nvSpPr>
          <p:cNvPr id="3" name="Inhaltsplatzhalter 2">
            <a:extLst>
              <a:ext uri="{FF2B5EF4-FFF2-40B4-BE49-F238E27FC236}">
                <a16:creationId xmlns:a16="http://schemas.microsoft.com/office/drawing/2014/main" id="{53958E1B-335F-8554-23AC-CEFD046DF371}"/>
              </a:ext>
            </a:extLst>
          </p:cNvPr>
          <p:cNvSpPr>
            <a:spLocks noGrp="1"/>
          </p:cNvSpPr>
          <p:nvPr>
            <p:ph idx="1"/>
          </p:nvPr>
        </p:nvSpPr>
        <p:spPr>
          <a:xfrm>
            <a:off x="6291923" y="1239927"/>
            <a:ext cx="4971824" cy="4680583"/>
          </a:xfrm>
        </p:spPr>
        <p:txBody>
          <a:bodyPr anchor="ctr">
            <a:normAutofit/>
          </a:bodyPr>
          <a:lstStyle/>
          <a:p>
            <a:pPr marL="0" indent="0" algn="just">
              <a:buNone/>
            </a:pPr>
            <a:r>
              <a:rPr lang="de-DE" sz="2000" dirty="0"/>
              <a:t>Ein deutsches Maschinenbauunter-nehmen und ein italienischer Zulieferer geraten in einen Konflikt über die Nutzung und Lizenzierung eines gemeinsam entwickelten Patents. Klare schriftliche Vereinbarungen, insbesondere ein Gerichtsstandsvereinbarung fehlen. Beide Unternehmen hatten in der Vergangenheit erfolgreich zusammengearbeitet, doch Uneinigkeiten über die Rechte und Pflichten hinsichtlich des Patents führten zu Spannungen.</a:t>
            </a:r>
          </a:p>
        </p:txBody>
      </p:sp>
      <p:sp>
        <p:nvSpPr>
          <p:cNvPr id="4" name="Datumsplatzhalter 3">
            <a:extLst>
              <a:ext uri="{FF2B5EF4-FFF2-40B4-BE49-F238E27FC236}">
                <a16:creationId xmlns:a16="http://schemas.microsoft.com/office/drawing/2014/main" id="{698A5DEF-D719-F3D9-176F-7BE7094DE935}"/>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281A5940-57BB-AAE2-2DE1-2E691DF401A2}"/>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6842C699-1270-A4FE-2E2F-32CF980364A9}"/>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11</a:t>
            </a:fld>
            <a:endParaRPr lang="en-US"/>
          </a:p>
        </p:txBody>
      </p:sp>
      <p:pic>
        <p:nvPicPr>
          <p:cNvPr id="7" name="Grafik 6">
            <a:extLst>
              <a:ext uri="{FF2B5EF4-FFF2-40B4-BE49-F238E27FC236}">
                <a16:creationId xmlns:a16="http://schemas.microsoft.com/office/drawing/2014/main" id="{02C6B47A-6602-492D-9EC4-A634A8844E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191512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AD839C-743F-3A16-9900-FE53282C9A2F}"/>
              </a:ext>
            </a:extLst>
          </p:cNvPr>
          <p:cNvSpPr>
            <a:spLocks noGrp="1"/>
          </p:cNvSpPr>
          <p:nvPr>
            <p:ph type="title"/>
          </p:nvPr>
        </p:nvSpPr>
        <p:spPr>
          <a:xfrm>
            <a:off x="1043631" y="809898"/>
            <a:ext cx="9942716" cy="1554480"/>
          </a:xfrm>
        </p:spPr>
        <p:txBody>
          <a:bodyPr anchor="ctr">
            <a:normAutofit/>
          </a:bodyPr>
          <a:lstStyle/>
          <a:p>
            <a:r>
              <a:rPr lang="de-DE" sz="4800"/>
              <a:t>Was ist ein Anwalt? Wie eignet er sich für den Anwaltsberuf?</a:t>
            </a:r>
          </a:p>
        </p:txBody>
      </p:sp>
      <p:sp>
        <p:nvSpPr>
          <p:cNvPr id="3" name="Inhaltsplatzhalter 2">
            <a:extLst>
              <a:ext uri="{FF2B5EF4-FFF2-40B4-BE49-F238E27FC236}">
                <a16:creationId xmlns:a16="http://schemas.microsoft.com/office/drawing/2014/main" id="{F8BD2CEA-6916-D090-0F97-9157D1C5CA24}"/>
              </a:ext>
            </a:extLst>
          </p:cNvPr>
          <p:cNvSpPr>
            <a:spLocks noGrp="1"/>
          </p:cNvSpPr>
          <p:nvPr>
            <p:ph idx="1"/>
          </p:nvPr>
        </p:nvSpPr>
        <p:spPr>
          <a:xfrm>
            <a:off x="1045028" y="3017522"/>
            <a:ext cx="9941319" cy="3124658"/>
          </a:xfrm>
        </p:spPr>
        <p:txBody>
          <a:bodyPr anchor="ctr">
            <a:normAutofit/>
          </a:bodyPr>
          <a:lstStyle/>
          <a:p>
            <a:pPr marL="0" indent="0">
              <a:buNone/>
            </a:pPr>
            <a:r>
              <a:rPr lang="de-DE" sz="2400" i="1" kern="100">
                <a:effectLst/>
                <a:latin typeface="Arial" panose="020B0604020202020204" pitchFamily="34" charset="0"/>
                <a:ea typeface="Aptos" panose="020B0004020202020204" pitchFamily="34" charset="0"/>
                <a:cs typeface="Times New Roman" panose="02020603050405020304" pitchFamily="18" charset="0"/>
              </a:rPr>
              <a:t>Es muss um einen rhetorisch begabten Schauspieler gehen, der trotz unbestechlicher Integrität wendig genug ist, die Rollen zu wechseln, und klug genug, in jeder Rolle die optimalen juristischen Argumente für seine Partei zu finden. (Holger Altmeppen)</a:t>
            </a:r>
            <a:endParaRPr lang="de-DE" sz="24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de-DE" sz="24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7584D0D8-4E2D-064C-1A34-7F43273AEB5F}"/>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E956CAE6-DBD9-F746-AB79-71EE0E621DE3}"/>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064C9FAC-7EE1-61BE-A426-49AB70780DCC}"/>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12</a:t>
            </a:fld>
            <a:endParaRPr lang="en-US"/>
          </a:p>
        </p:txBody>
      </p:sp>
      <p:pic>
        <p:nvPicPr>
          <p:cNvPr id="7" name="Grafik 6">
            <a:extLst>
              <a:ext uri="{FF2B5EF4-FFF2-40B4-BE49-F238E27FC236}">
                <a16:creationId xmlns:a16="http://schemas.microsoft.com/office/drawing/2014/main" id="{6059F246-7B12-873C-733E-3A664BD666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3417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BF75AEE-B860-5994-8399-DC5E498055D9}"/>
              </a:ext>
            </a:extLst>
          </p:cNvPr>
          <p:cNvSpPr>
            <a:spLocks noGrp="1"/>
          </p:cNvSpPr>
          <p:nvPr>
            <p:ph type="title"/>
          </p:nvPr>
        </p:nvSpPr>
        <p:spPr>
          <a:xfrm>
            <a:off x="1043631" y="809898"/>
            <a:ext cx="9942716" cy="1554480"/>
          </a:xfrm>
        </p:spPr>
        <p:txBody>
          <a:bodyPr anchor="ctr">
            <a:normAutofit/>
          </a:bodyPr>
          <a:lstStyle/>
          <a:p>
            <a:r>
              <a:rPr lang="de-DE" sz="4800"/>
              <a:t>Frage 1</a:t>
            </a:r>
          </a:p>
        </p:txBody>
      </p:sp>
      <p:sp>
        <p:nvSpPr>
          <p:cNvPr id="3" name="Inhaltsplatzhalter 2">
            <a:extLst>
              <a:ext uri="{FF2B5EF4-FFF2-40B4-BE49-F238E27FC236}">
                <a16:creationId xmlns:a16="http://schemas.microsoft.com/office/drawing/2014/main" id="{BD3E5E31-9FD6-278C-823F-C99A645F809E}"/>
              </a:ext>
            </a:extLst>
          </p:cNvPr>
          <p:cNvSpPr>
            <a:spLocks noGrp="1"/>
          </p:cNvSpPr>
          <p:nvPr>
            <p:ph idx="1"/>
          </p:nvPr>
        </p:nvSpPr>
        <p:spPr>
          <a:xfrm>
            <a:off x="1045028" y="3017522"/>
            <a:ext cx="9941319" cy="3124658"/>
          </a:xfrm>
        </p:spPr>
        <p:txBody>
          <a:bodyPr anchor="ctr">
            <a:normAutofit/>
          </a:bodyPr>
          <a:lstStyle/>
          <a:p>
            <a:pPr marL="0" indent="0">
              <a:buNone/>
            </a:pPr>
            <a:r>
              <a:rPr lang="de-DE" sz="2400" kern="100" dirty="0">
                <a:effectLst/>
                <a:latin typeface="Arial" panose="020B0604020202020204" pitchFamily="34" charset="0"/>
                <a:ea typeface="Aptos" panose="020B0004020202020204" pitchFamily="34" charset="0"/>
                <a:cs typeface="Times New Roman" panose="02020603050405020304" pitchFamily="18" charset="0"/>
              </a:rPr>
              <a:t>Welche Problematiken bestehen hinsichtlich der Vertragsauslegung, der kulturellen Unterschiede und der bestehenden Geschäftsbeziehung?</a:t>
            </a:r>
            <a:br>
              <a:rPr lang="de-DE" sz="2400" kern="100" dirty="0">
                <a:effectLst/>
                <a:latin typeface="Arial" panose="020B0604020202020204" pitchFamily="34" charset="0"/>
                <a:ea typeface="Aptos" panose="020B0004020202020204" pitchFamily="34" charset="0"/>
                <a:cs typeface="Times New Roman" panose="02020603050405020304" pitchFamily="18" charset="0"/>
              </a:rPr>
            </a:br>
            <a:endParaRPr lang="de-DE"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e-DE" sz="2400" dirty="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0C609BE2-DCA3-0D3D-F437-13EE4B312D3D}"/>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7FE3D4F7-EA39-768A-A9EB-34AABEBB663F}"/>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BAA7721F-6C42-B1A7-60D6-6770D8D38085}"/>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13</a:t>
            </a:fld>
            <a:endParaRPr lang="en-US"/>
          </a:p>
        </p:txBody>
      </p:sp>
      <p:pic>
        <p:nvPicPr>
          <p:cNvPr id="7" name="Grafik 6">
            <a:extLst>
              <a:ext uri="{FF2B5EF4-FFF2-40B4-BE49-F238E27FC236}">
                <a16:creationId xmlns:a16="http://schemas.microsoft.com/office/drawing/2014/main" id="{1E232CD4-0583-5C1F-5817-1FAFFE8AD1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948454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97C45F2-4079-5C3B-07C9-E10C52836786}"/>
              </a:ext>
            </a:extLst>
          </p:cNvPr>
          <p:cNvSpPr>
            <a:spLocks noGrp="1"/>
          </p:cNvSpPr>
          <p:nvPr>
            <p:ph type="title"/>
          </p:nvPr>
        </p:nvSpPr>
        <p:spPr>
          <a:xfrm>
            <a:off x="1153618" y="1239927"/>
            <a:ext cx="4008586" cy="4680583"/>
          </a:xfrm>
        </p:spPr>
        <p:txBody>
          <a:bodyPr anchor="ctr">
            <a:normAutofit/>
          </a:bodyPr>
          <a:lstStyle/>
          <a:p>
            <a:r>
              <a:rPr lang="de-DE" sz="4000" dirty="0"/>
              <a:t>Problemstellung</a:t>
            </a:r>
          </a:p>
        </p:txBody>
      </p:sp>
      <p:sp>
        <p:nvSpPr>
          <p:cNvPr id="3" name="Inhaltsplatzhalter 2">
            <a:extLst>
              <a:ext uri="{FF2B5EF4-FFF2-40B4-BE49-F238E27FC236}">
                <a16:creationId xmlns:a16="http://schemas.microsoft.com/office/drawing/2014/main" id="{52551151-A184-91B2-FA76-3D91002E2923}"/>
              </a:ext>
            </a:extLst>
          </p:cNvPr>
          <p:cNvSpPr>
            <a:spLocks noGrp="1"/>
          </p:cNvSpPr>
          <p:nvPr>
            <p:ph idx="1"/>
          </p:nvPr>
        </p:nvSpPr>
        <p:spPr>
          <a:xfrm>
            <a:off x="6291923" y="1239927"/>
            <a:ext cx="4971824" cy="4680583"/>
          </a:xfrm>
        </p:spPr>
        <p:txBody>
          <a:bodyPr anchor="ctr">
            <a:normAutofit/>
          </a:bodyPr>
          <a:lstStyle/>
          <a:p>
            <a:pPr marL="0" indent="0">
              <a:buNone/>
            </a:pPr>
            <a:r>
              <a:rPr lang="de-DE" sz="2000" b="1" dirty="0"/>
              <a:t>1. Vertragsauslegung</a:t>
            </a:r>
          </a:p>
          <a:p>
            <a:pPr marL="0" indent="0">
              <a:buNone/>
            </a:pPr>
            <a:endParaRPr lang="de-DE" sz="2000" dirty="0"/>
          </a:p>
          <a:p>
            <a:r>
              <a:rPr lang="de-DE" sz="2000" dirty="0"/>
              <a:t>Unterschiedliche Interpretation der bestehenden Verträge bezüglich der Patentnutzung</a:t>
            </a:r>
            <a:br>
              <a:rPr lang="de-DE" sz="2000" dirty="0"/>
            </a:br>
            <a:endParaRPr lang="de-DE" sz="2000" dirty="0"/>
          </a:p>
          <a:p>
            <a:r>
              <a:rPr lang="de-DE" sz="1800" dirty="0">
                <a:effectLst/>
                <a:latin typeface="Arial" panose="020B0604020202020204" pitchFamily="34" charset="0"/>
                <a:ea typeface="Aptos" panose="020B0004020202020204" pitchFamily="34" charset="0"/>
              </a:rPr>
              <a:t>Rechtswahl und Gerichtsstand</a:t>
            </a:r>
            <a:endParaRPr lang="de-DE" sz="2000" dirty="0"/>
          </a:p>
        </p:txBody>
      </p:sp>
      <p:sp>
        <p:nvSpPr>
          <p:cNvPr id="4" name="Datumsplatzhalter 3">
            <a:extLst>
              <a:ext uri="{FF2B5EF4-FFF2-40B4-BE49-F238E27FC236}">
                <a16:creationId xmlns:a16="http://schemas.microsoft.com/office/drawing/2014/main" id="{F1A99DD1-CDE5-BA52-02D8-D4AEF9EB2A7E}"/>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53BF99A4-7EAF-BC0E-4C79-E0780D219BE1}"/>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1D194995-970F-5ABF-956E-44BE4ABD7557}"/>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14</a:t>
            </a:fld>
            <a:endParaRPr lang="en-US"/>
          </a:p>
        </p:txBody>
      </p:sp>
      <p:pic>
        <p:nvPicPr>
          <p:cNvPr id="7" name="Grafik 6">
            <a:extLst>
              <a:ext uri="{FF2B5EF4-FFF2-40B4-BE49-F238E27FC236}">
                <a16:creationId xmlns:a16="http://schemas.microsoft.com/office/drawing/2014/main" id="{90D9CA27-0501-9033-B1D8-A4EF1B07F2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328908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97C45F2-4079-5C3B-07C9-E10C52836786}"/>
              </a:ext>
            </a:extLst>
          </p:cNvPr>
          <p:cNvSpPr>
            <a:spLocks noGrp="1"/>
          </p:cNvSpPr>
          <p:nvPr>
            <p:ph type="title"/>
          </p:nvPr>
        </p:nvSpPr>
        <p:spPr>
          <a:xfrm>
            <a:off x="1153618" y="1239927"/>
            <a:ext cx="4008586" cy="4680583"/>
          </a:xfrm>
        </p:spPr>
        <p:txBody>
          <a:bodyPr anchor="ctr">
            <a:normAutofit/>
          </a:bodyPr>
          <a:lstStyle/>
          <a:p>
            <a:r>
              <a:rPr lang="de-DE" sz="4000" dirty="0"/>
              <a:t>Problemstellung</a:t>
            </a:r>
          </a:p>
        </p:txBody>
      </p:sp>
      <p:sp>
        <p:nvSpPr>
          <p:cNvPr id="3" name="Inhaltsplatzhalter 2">
            <a:extLst>
              <a:ext uri="{FF2B5EF4-FFF2-40B4-BE49-F238E27FC236}">
                <a16:creationId xmlns:a16="http://schemas.microsoft.com/office/drawing/2014/main" id="{52551151-A184-91B2-FA76-3D91002E2923}"/>
              </a:ext>
            </a:extLst>
          </p:cNvPr>
          <p:cNvSpPr>
            <a:spLocks noGrp="1"/>
          </p:cNvSpPr>
          <p:nvPr>
            <p:ph idx="1"/>
          </p:nvPr>
        </p:nvSpPr>
        <p:spPr>
          <a:xfrm>
            <a:off x="6291923" y="1239927"/>
            <a:ext cx="4971824" cy="4680583"/>
          </a:xfrm>
        </p:spPr>
        <p:txBody>
          <a:bodyPr anchor="ctr">
            <a:normAutofit/>
          </a:bodyPr>
          <a:lstStyle/>
          <a:p>
            <a:pPr marL="0" indent="0">
              <a:buNone/>
            </a:pPr>
            <a:r>
              <a:rPr lang="de-DE" sz="2000" b="1" dirty="0"/>
              <a:t>2. Kulturelle Unterschiede</a:t>
            </a:r>
          </a:p>
          <a:p>
            <a:pPr marL="0" indent="0">
              <a:buNone/>
            </a:pPr>
            <a:endParaRPr lang="de-DE" sz="2000" dirty="0"/>
          </a:p>
          <a:p>
            <a:r>
              <a:rPr lang="de-DE" sz="2000" dirty="0"/>
              <a:t>Kommunikationsstil</a:t>
            </a:r>
            <a:br>
              <a:rPr lang="de-DE" sz="2000" dirty="0"/>
            </a:br>
            <a:endParaRPr lang="de-DE" sz="2000" dirty="0"/>
          </a:p>
          <a:p>
            <a:r>
              <a:rPr lang="de-DE" sz="1800" dirty="0">
                <a:effectLst/>
                <a:latin typeface="Arial" panose="020B0604020202020204" pitchFamily="34" charset="0"/>
                <a:ea typeface="Aptos" panose="020B0004020202020204" pitchFamily="34" charset="0"/>
              </a:rPr>
              <a:t>Verhandlungsführung</a:t>
            </a:r>
            <a:endParaRPr lang="de-DE" sz="2000" dirty="0"/>
          </a:p>
        </p:txBody>
      </p:sp>
      <p:sp>
        <p:nvSpPr>
          <p:cNvPr id="4" name="Datumsplatzhalter 3">
            <a:extLst>
              <a:ext uri="{FF2B5EF4-FFF2-40B4-BE49-F238E27FC236}">
                <a16:creationId xmlns:a16="http://schemas.microsoft.com/office/drawing/2014/main" id="{F1A99DD1-CDE5-BA52-02D8-D4AEF9EB2A7E}"/>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53BF99A4-7EAF-BC0E-4C79-E0780D219BE1}"/>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1D194995-970F-5ABF-956E-44BE4ABD7557}"/>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15</a:t>
            </a:fld>
            <a:endParaRPr lang="en-US"/>
          </a:p>
        </p:txBody>
      </p:sp>
      <p:pic>
        <p:nvPicPr>
          <p:cNvPr id="7" name="Grafik 6">
            <a:extLst>
              <a:ext uri="{FF2B5EF4-FFF2-40B4-BE49-F238E27FC236}">
                <a16:creationId xmlns:a16="http://schemas.microsoft.com/office/drawing/2014/main" id="{90D9CA27-0501-9033-B1D8-A4EF1B07F2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101520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97C45F2-4079-5C3B-07C9-E10C52836786}"/>
              </a:ext>
            </a:extLst>
          </p:cNvPr>
          <p:cNvSpPr>
            <a:spLocks noGrp="1"/>
          </p:cNvSpPr>
          <p:nvPr>
            <p:ph type="title"/>
          </p:nvPr>
        </p:nvSpPr>
        <p:spPr>
          <a:xfrm>
            <a:off x="1153618" y="1239927"/>
            <a:ext cx="4008586" cy="4680583"/>
          </a:xfrm>
        </p:spPr>
        <p:txBody>
          <a:bodyPr anchor="ctr">
            <a:normAutofit/>
          </a:bodyPr>
          <a:lstStyle/>
          <a:p>
            <a:r>
              <a:rPr lang="de-DE" sz="4000" dirty="0"/>
              <a:t>Problemstellung</a:t>
            </a:r>
          </a:p>
        </p:txBody>
      </p:sp>
      <p:sp>
        <p:nvSpPr>
          <p:cNvPr id="3" name="Inhaltsplatzhalter 2">
            <a:extLst>
              <a:ext uri="{FF2B5EF4-FFF2-40B4-BE49-F238E27FC236}">
                <a16:creationId xmlns:a16="http://schemas.microsoft.com/office/drawing/2014/main" id="{52551151-A184-91B2-FA76-3D91002E2923}"/>
              </a:ext>
            </a:extLst>
          </p:cNvPr>
          <p:cNvSpPr>
            <a:spLocks noGrp="1"/>
          </p:cNvSpPr>
          <p:nvPr>
            <p:ph idx="1"/>
          </p:nvPr>
        </p:nvSpPr>
        <p:spPr>
          <a:xfrm>
            <a:off x="6291923" y="1239927"/>
            <a:ext cx="4971824" cy="4680583"/>
          </a:xfrm>
        </p:spPr>
        <p:txBody>
          <a:bodyPr anchor="ctr">
            <a:normAutofit/>
          </a:bodyPr>
          <a:lstStyle/>
          <a:p>
            <a:pPr marL="0" indent="0">
              <a:buNone/>
            </a:pPr>
            <a:r>
              <a:rPr lang="de-DE" sz="2000" b="1" dirty="0"/>
              <a:t>3. Bestehende Geschäftsbeziehung</a:t>
            </a:r>
          </a:p>
          <a:p>
            <a:pPr marL="0" indent="0">
              <a:buNone/>
            </a:pPr>
            <a:endParaRPr lang="de-DE" sz="2000" b="1" dirty="0"/>
          </a:p>
          <a:p>
            <a:pPr marL="0" indent="0">
              <a:buNone/>
            </a:pPr>
            <a:r>
              <a:rPr lang="de-DE" sz="2000" dirty="0"/>
              <a:t>Vertrauensverlust</a:t>
            </a:r>
          </a:p>
        </p:txBody>
      </p:sp>
      <p:sp>
        <p:nvSpPr>
          <p:cNvPr id="4" name="Datumsplatzhalter 3">
            <a:extLst>
              <a:ext uri="{FF2B5EF4-FFF2-40B4-BE49-F238E27FC236}">
                <a16:creationId xmlns:a16="http://schemas.microsoft.com/office/drawing/2014/main" id="{F1A99DD1-CDE5-BA52-02D8-D4AEF9EB2A7E}"/>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53BF99A4-7EAF-BC0E-4C79-E0780D219BE1}"/>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1D194995-970F-5ABF-956E-44BE4ABD7557}"/>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16</a:t>
            </a:fld>
            <a:endParaRPr lang="en-US"/>
          </a:p>
        </p:txBody>
      </p:sp>
      <p:pic>
        <p:nvPicPr>
          <p:cNvPr id="7" name="Grafik 6">
            <a:extLst>
              <a:ext uri="{FF2B5EF4-FFF2-40B4-BE49-F238E27FC236}">
                <a16:creationId xmlns:a16="http://schemas.microsoft.com/office/drawing/2014/main" id="{90D9CA27-0501-9033-B1D8-A4EF1B07F2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81197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BF75AEE-B860-5994-8399-DC5E498055D9}"/>
              </a:ext>
            </a:extLst>
          </p:cNvPr>
          <p:cNvSpPr>
            <a:spLocks noGrp="1"/>
          </p:cNvSpPr>
          <p:nvPr>
            <p:ph type="title"/>
          </p:nvPr>
        </p:nvSpPr>
        <p:spPr>
          <a:xfrm>
            <a:off x="1043631" y="809898"/>
            <a:ext cx="9942716" cy="1554480"/>
          </a:xfrm>
        </p:spPr>
        <p:txBody>
          <a:bodyPr anchor="ctr">
            <a:normAutofit/>
          </a:bodyPr>
          <a:lstStyle/>
          <a:p>
            <a:r>
              <a:rPr lang="de-DE" sz="4800" dirty="0"/>
              <a:t>Frage 2</a:t>
            </a:r>
          </a:p>
        </p:txBody>
      </p:sp>
      <p:sp>
        <p:nvSpPr>
          <p:cNvPr id="3" name="Inhaltsplatzhalter 2">
            <a:extLst>
              <a:ext uri="{FF2B5EF4-FFF2-40B4-BE49-F238E27FC236}">
                <a16:creationId xmlns:a16="http://schemas.microsoft.com/office/drawing/2014/main" id="{BD3E5E31-9FD6-278C-823F-C99A645F809E}"/>
              </a:ext>
            </a:extLst>
          </p:cNvPr>
          <p:cNvSpPr>
            <a:spLocks noGrp="1"/>
          </p:cNvSpPr>
          <p:nvPr>
            <p:ph idx="1"/>
          </p:nvPr>
        </p:nvSpPr>
        <p:spPr>
          <a:xfrm>
            <a:off x="1045028" y="3017522"/>
            <a:ext cx="9941319" cy="3124658"/>
          </a:xfrm>
        </p:spPr>
        <p:txBody>
          <a:bodyPr anchor="ctr">
            <a:normAutofit/>
          </a:bodyPr>
          <a:lstStyle/>
          <a:p>
            <a:pPr marL="0" indent="0">
              <a:buNone/>
            </a:pPr>
            <a:r>
              <a:rPr lang="de-DE" sz="2400" dirty="0">
                <a:effectLst/>
                <a:latin typeface="Arial" panose="020B0604020202020204" pitchFamily="34" charset="0"/>
                <a:ea typeface="Aptos" panose="020B0004020202020204" pitchFamily="34" charset="0"/>
              </a:rPr>
              <a:t>Wann ist die Mediation das richtige Instrument zur Konfliktlösung?</a:t>
            </a:r>
          </a:p>
          <a:p>
            <a:pPr marL="0" indent="0">
              <a:buNone/>
            </a:pPr>
            <a:r>
              <a:rPr lang="de-DE" sz="2400" dirty="0"/>
              <a:t>Welches Ergebnis könnte erzielt werden? Welche Vorteile hat die Mediation gegenüber einem Gerichtsverfahren?</a:t>
            </a:r>
          </a:p>
          <a:p>
            <a:pPr marL="0" indent="0">
              <a:buNone/>
            </a:pPr>
            <a:endParaRPr lang="de-DE" sz="3200" dirty="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0C609BE2-DCA3-0D3D-F437-13EE4B312D3D}"/>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7FE3D4F7-EA39-768A-A9EB-34AABEBB663F}"/>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BAA7721F-6C42-B1A7-60D6-6770D8D38085}"/>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17</a:t>
            </a:fld>
            <a:endParaRPr lang="en-US"/>
          </a:p>
        </p:txBody>
      </p:sp>
      <p:pic>
        <p:nvPicPr>
          <p:cNvPr id="7" name="Grafik 6">
            <a:extLst>
              <a:ext uri="{FF2B5EF4-FFF2-40B4-BE49-F238E27FC236}">
                <a16:creationId xmlns:a16="http://schemas.microsoft.com/office/drawing/2014/main" id="{592565DA-5191-172D-1AF5-0538541B4D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26937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EC64A6-2C0C-7C7C-6E4F-0E26A6EDCFD1}"/>
              </a:ext>
            </a:extLst>
          </p:cNvPr>
          <p:cNvSpPr>
            <a:spLocks noGrp="1"/>
          </p:cNvSpPr>
          <p:nvPr>
            <p:ph type="title"/>
          </p:nvPr>
        </p:nvSpPr>
        <p:spPr>
          <a:xfrm>
            <a:off x="1153618" y="1239927"/>
            <a:ext cx="4008586" cy="4680583"/>
          </a:xfrm>
        </p:spPr>
        <p:txBody>
          <a:bodyPr anchor="ctr">
            <a:normAutofit/>
          </a:bodyPr>
          <a:lstStyle/>
          <a:p>
            <a:r>
              <a:rPr lang="de-DE" sz="3600" dirty="0"/>
              <a:t>Mediationsprozess</a:t>
            </a:r>
          </a:p>
        </p:txBody>
      </p:sp>
      <p:sp>
        <p:nvSpPr>
          <p:cNvPr id="3" name="Inhaltsplatzhalter 2">
            <a:extLst>
              <a:ext uri="{FF2B5EF4-FFF2-40B4-BE49-F238E27FC236}">
                <a16:creationId xmlns:a16="http://schemas.microsoft.com/office/drawing/2014/main" id="{1FE6558F-0DC9-1DC0-3DB8-0E5C9038BE84}"/>
              </a:ext>
            </a:extLst>
          </p:cNvPr>
          <p:cNvSpPr>
            <a:spLocks noGrp="1"/>
          </p:cNvSpPr>
          <p:nvPr>
            <p:ph idx="1"/>
          </p:nvPr>
        </p:nvSpPr>
        <p:spPr>
          <a:xfrm>
            <a:off x="6291923" y="1239927"/>
            <a:ext cx="4971824" cy="4680583"/>
          </a:xfrm>
        </p:spPr>
        <p:txBody>
          <a:bodyPr anchor="ctr">
            <a:normAutofit/>
          </a:bodyPr>
          <a:lstStyle/>
          <a:p>
            <a:pPr marL="0" indent="0">
              <a:buNone/>
            </a:pPr>
            <a:r>
              <a:rPr lang="de-DE" sz="2000" dirty="0"/>
              <a:t>Wahl des Konfliktlösungstools</a:t>
            </a:r>
          </a:p>
          <a:p>
            <a:endParaRPr lang="de-DE" sz="2000" dirty="0"/>
          </a:p>
        </p:txBody>
      </p:sp>
      <p:sp>
        <p:nvSpPr>
          <p:cNvPr id="4" name="Datumsplatzhalter 3">
            <a:extLst>
              <a:ext uri="{FF2B5EF4-FFF2-40B4-BE49-F238E27FC236}">
                <a16:creationId xmlns:a16="http://schemas.microsoft.com/office/drawing/2014/main" id="{B4FEA877-CB8B-DCAD-D5AD-1D162A1B866E}"/>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ECAA6D36-CEF8-11F7-1583-0FA22FA5888E}"/>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58E309ED-2DAE-115B-AF80-3B1C46DBE43E}"/>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18</a:t>
            </a:fld>
            <a:endParaRPr lang="en-US"/>
          </a:p>
        </p:txBody>
      </p:sp>
      <p:pic>
        <p:nvPicPr>
          <p:cNvPr id="7" name="Grafik 6">
            <a:extLst>
              <a:ext uri="{FF2B5EF4-FFF2-40B4-BE49-F238E27FC236}">
                <a16:creationId xmlns:a16="http://schemas.microsoft.com/office/drawing/2014/main" id="{C1CAE24A-C63E-97C1-61F1-0E8E487635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84004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DA9C380-2B3F-059B-EA46-C777C7681F8F}"/>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3400" kern="1200">
                <a:solidFill>
                  <a:schemeClr val="tx1"/>
                </a:solidFill>
                <a:latin typeface="+mj-lt"/>
                <a:ea typeface="+mj-ea"/>
                <a:cs typeface="+mj-cs"/>
              </a:rPr>
              <a:t>KOMPASS - Konfliktmanagement Prozessauswahl-Assistent</a:t>
            </a:r>
          </a:p>
        </p:txBody>
      </p:sp>
      <p:sp>
        <p:nvSpPr>
          <p:cNvPr id="3" name="Inhaltsplatzhalter 2">
            <a:extLst>
              <a:ext uri="{FF2B5EF4-FFF2-40B4-BE49-F238E27FC236}">
                <a16:creationId xmlns:a16="http://schemas.microsoft.com/office/drawing/2014/main" id="{ACBEF6D0-BACD-277B-868E-A8A93E9D14C8}"/>
              </a:ext>
            </a:extLst>
          </p:cNvPr>
          <p:cNvSpPr>
            <a:spLocks noGrp="1"/>
          </p:cNvSpPr>
          <p:nvPr>
            <p:ph idx="1"/>
          </p:nvPr>
        </p:nvSpPr>
        <p:spPr>
          <a:xfrm>
            <a:off x="1113809" y="953037"/>
            <a:ext cx="4036333" cy="1709849"/>
          </a:xfrm>
        </p:spPr>
        <p:txBody>
          <a:bodyPr vert="horz" lIns="91440" tIns="45720" rIns="91440" bIns="45720" rtlCol="0" anchor="b">
            <a:normAutofit/>
          </a:bodyPr>
          <a:lstStyle/>
          <a:p>
            <a:pPr marL="0" indent="0">
              <a:buNone/>
            </a:pPr>
            <a:r>
              <a:rPr lang="en-US" sz="2000" kern="1200">
                <a:solidFill>
                  <a:schemeClr val="tx1"/>
                </a:solidFill>
                <a:latin typeface="+mn-lt"/>
                <a:ea typeface="+mn-ea"/>
                <a:cs typeface="+mn-cs"/>
              </a:rPr>
              <a:t>https://rtmkm.de/home/kompass/</a:t>
            </a:r>
          </a:p>
        </p:txBody>
      </p:sp>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Ein Bild, das Text, Screenshot, Schrift, Zahl enthält.&#10;&#10;KI-generierte Inhalte können fehlerhaft sein.">
            <a:extLst>
              <a:ext uri="{FF2B5EF4-FFF2-40B4-BE49-F238E27FC236}">
                <a16:creationId xmlns:a16="http://schemas.microsoft.com/office/drawing/2014/main" id="{EE83D0A7-072E-9692-C9DB-3F81C663C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913" y="666728"/>
            <a:ext cx="5247159" cy="5465791"/>
          </a:xfrm>
          <a:prstGeom prst="rect">
            <a:avLst/>
          </a:prstGeom>
        </p:spPr>
      </p:pic>
      <p:sp>
        <p:nvSpPr>
          <p:cNvPr id="5" name="Fußzeilenplatzhalter 4">
            <a:extLst>
              <a:ext uri="{FF2B5EF4-FFF2-40B4-BE49-F238E27FC236}">
                <a16:creationId xmlns:a16="http://schemas.microsoft.com/office/drawing/2014/main" id="{79E3A503-6C70-41FD-2095-12B673E5408C}"/>
              </a:ext>
            </a:extLst>
          </p:cNvPr>
          <p:cNvSpPr>
            <a:spLocks noGrp="1"/>
          </p:cNvSpPr>
          <p:nvPr>
            <p:ph type="ftr" sz="quarter" idx="11"/>
          </p:nvPr>
        </p:nvSpPr>
        <p:spPr>
          <a:xfrm>
            <a:off x="1113809" y="6492240"/>
            <a:ext cx="3765762"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Dr. Marc Laukemann</a:t>
            </a:r>
          </a:p>
        </p:txBody>
      </p:sp>
      <p:sp>
        <p:nvSpPr>
          <p:cNvPr id="4" name="Datumsplatzhalter 3">
            <a:extLst>
              <a:ext uri="{FF2B5EF4-FFF2-40B4-BE49-F238E27FC236}">
                <a16:creationId xmlns:a16="http://schemas.microsoft.com/office/drawing/2014/main" id="{43AFE992-A7ED-DC4B-6489-11A79E08FD8D}"/>
              </a:ext>
            </a:extLst>
          </p:cNvPr>
          <p:cNvSpPr>
            <a:spLocks noGrp="1"/>
          </p:cNvSpPr>
          <p:nvPr>
            <p:ph type="dt" sz="half" idx="10"/>
          </p:nvPr>
        </p:nvSpPr>
        <p:spPr>
          <a:xfrm>
            <a:off x="5922492" y="6492240"/>
            <a:ext cx="2743200" cy="365125"/>
          </a:xfrm>
        </p:spPr>
        <p:txBody>
          <a:bodyPr vert="horz" lIns="91440" tIns="45720" rIns="91440" bIns="45720" rtlCol="0" anchor="ctr">
            <a:normAutofit/>
          </a:bodyPr>
          <a:lstStyle/>
          <a:p>
            <a:pPr>
              <a:spcAft>
                <a:spcPts val="600"/>
              </a:spcAft>
            </a:pPr>
            <a:r>
              <a:rPr lang="en-US">
                <a:solidFill>
                  <a:schemeClr val="tx1">
                    <a:tint val="75000"/>
                  </a:schemeClr>
                </a:solidFill>
                <a:latin typeface="+mn-lt"/>
                <a:cs typeface="+mn-cs"/>
              </a:rPr>
              <a:t>09.05.2025</a:t>
            </a:r>
          </a:p>
        </p:txBody>
      </p:sp>
      <p:sp>
        <p:nvSpPr>
          <p:cNvPr id="6" name="Foliennummernplatzhalter 5">
            <a:extLst>
              <a:ext uri="{FF2B5EF4-FFF2-40B4-BE49-F238E27FC236}">
                <a16:creationId xmlns:a16="http://schemas.microsoft.com/office/drawing/2014/main" id="{C063A135-9014-D30B-DED4-F7C85B6B4BC3}"/>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a:spcAft>
                <a:spcPts val="600"/>
              </a:spcAft>
            </a:pPr>
            <a:fld id="{BD8A8A1B-4E1E-43EF-8A39-7D4A3879B941}" type="slidenum">
              <a:rPr lang="en-US" smtClean="0">
                <a:solidFill>
                  <a:schemeClr val="tx1">
                    <a:tint val="75000"/>
                  </a:schemeClr>
                </a:solidFill>
                <a:latin typeface="+mn-lt"/>
                <a:cs typeface="+mn-cs"/>
              </a:rPr>
              <a:pPr>
                <a:spcAft>
                  <a:spcPts val="600"/>
                </a:spcAft>
              </a:pPr>
              <a:t>19</a:t>
            </a:fld>
            <a:endParaRPr lang="en-US">
              <a:solidFill>
                <a:schemeClr val="tx1">
                  <a:tint val="75000"/>
                </a:schemeClr>
              </a:solidFill>
              <a:latin typeface="+mn-lt"/>
              <a:cs typeface="+mn-cs"/>
            </a:endParaRPr>
          </a:p>
        </p:txBody>
      </p:sp>
    </p:spTree>
    <p:extLst>
      <p:ext uri="{BB962C8B-B14F-4D97-AF65-F5344CB8AC3E}">
        <p14:creationId xmlns:p14="http://schemas.microsoft.com/office/powerpoint/2010/main" val="169471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CE7A1DD-258B-B603-9990-62B1D9C9DFE1}"/>
              </a:ext>
            </a:extLst>
          </p:cNvPr>
          <p:cNvSpPr>
            <a:spLocks noGrp="1"/>
          </p:cNvSpPr>
          <p:nvPr>
            <p:ph type="title"/>
          </p:nvPr>
        </p:nvSpPr>
        <p:spPr>
          <a:xfrm>
            <a:off x="1043631" y="809898"/>
            <a:ext cx="9942716" cy="1554480"/>
          </a:xfrm>
        </p:spPr>
        <p:txBody>
          <a:bodyPr anchor="ctr">
            <a:normAutofit/>
          </a:bodyPr>
          <a:lstStyle/>
          <a:p>
            <a:r>
              <a:rPr lang="de-DE" sz="4800"/>
              <a:t>Dr. Marc Laukemann</a:t>
            </a:r>
          </a:p>
        </p:txBody>
      </p:sp>
      <p:sp>
        <p:nvSpPr>
          <p:cNvPr id="3" name="Inhaltsplatzhalter 2">
            <a:extLst>
              <a:ext uri="{FF2B5EF4-FFF2-40B4-BE49-F238E27FC236}">
                <a16:creationId xmlns:a16="http://schemas.microsoft.com/office/drawing/2014/main" id="{2BE5900C-9555-527A-D14E-BB89D44F3413}"/>
              </a:ext>
            </a:extLst>
          </p:cNvPr>
          <p:cNvSpPr>
            <a:spLocks noGrp="1"/>
          </p:cNvSpPr>
          <p:nvPr>
            <p:ph idx="1"/>
          </p:nvPr>
        </p:nvSpPr>
        <p:spPr>
          <a:xfrm>
            <a:off x="1045028" y="3017522"/>
            <a:ext cx="9941319" cy="3124658"/>
          </a:xfrm>
        </p:spPr>
        <p:txBody>
          <a:bodyPr anchor="ctr">
            <a:normAutofit/>
          </a:bodyPr>
          <a:lstStyle/>
          <a:p>
            <a:r>
              <a:rPr lang="de-DE" sz="2400" b="0" i="0" dirty="0">
                <a:effectLst/>
              </a:rPr>
              <a:t>Rechtsanwalt</a:t>
            </a:r>
          </a:p>
          <a:p>
            <a:r>
              <a:rPr lang="de-DE" sz="2400" dirty="0"/>
              <a:t>Partner bei LFR </a:t>
            </a:r>
            <a:r>
              <a:rPr lang="de-DE" sz="2400" dirty="0" err="1"/>
              <a:t>Laukemann</a:t>
            </a:r>
            <a:r>
              <a:rPr lang="de-DE" sz="2400" dirty="0"/>
              <a:t> Former Rösch Rechtsanwälte Partnerschaft mbB</a:t>
            </a:r>
          </a:p>
          <a:p>
            <a:r>
              <a:rPr lang="de-DE" sz="2400" dirty="0"/>
              <a:t>Fachanwalt für Handels- und Gesellschaftsrecht sowie gewerblichen Rechtsschutz</a:t>
            </a:r>
          </a:p>
          <a:p>
            <a:r>
              <a:rPr lang="de-DE" sz="2400" b="0" i="0" dirty="0">
                <a:effectLst/>
              </a:rPr>
              <a:t>zertifizierter Wirtschaftsmediator (IHK)</a:t>
            </a:r>
          </a:p>
          <a:p>
            <a:r>
              <a:rPr lang="de-DE" sz="2400" b="0" i="0" dirty="0">
                <a:effectLst/>
              </a:rPr>
              <a:t>Business Coach (IHK)</a:t>
            </a:r>
          </a:p>
          <a:p>
            <a:endParaRPr lang="de-DE" sz="2400" b="0" i="0" dirty="0">
              <a:effectLst/>
            </a:endParaRP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Datumsplatzhalter 4">
            <a:extLst>
              <a:ext uri="{FF2B5EF4-FFF2-40B4-BE49-F238E27FC236}">
                <a16:creationId xmlns:a16="http://schemas.microsoft.com/office/drawing/2014/main" id="{8439C67A-35C9-5490-2AE2-725B873AD0FE}"/>
              </a:ext>
            </a:extLst>
          </p:cNvPr>
          <p:cNvSpPr>
            <a:spLocks noGrp="1"/>
          </p:cNvSpPr>
          <p:nvPr>
            <p:ph type="dt" sz="half" idx="10"/>
          </p:nvPr>
        </p:nvSpPr>
        <p:spPr>
          <a:xfrm>
            <a:off x="838200" y="6492240"/>
            <a:ext cx="2743200" cy="365125"/>
          </a:xfrm>
        </p:spPr>
        <p:txBody>
          <a:bodyPr>
            <a:normAutofit/>
          </a:bodyPr>
          <a:lstStyle/>
          <a:p>
            <a:pPr>
              <a:spcAft>
                <a:spcPts val="600"/>
              </a:spcAft>
            </a:pPr>
            <a:r>
              <a:rPr lang="de-DE" dirty="0"/>
              <a:t>09.05.2025</a:t>
            </a:r>
            <a:endParaRPr lang="en-US"/>
          </a:p>
        </p:txBody>
      </p:sp>
      <p:sp>
        <p:nvSpPr>
          <p:cNvPr id="4" name="Fußzeilenplatzhalter 3">
            <a:extLst>
              <a:ext uri="{FF2B5EF4-FFF2-40B4-BE49-F238E27FC236}">
                <a16:creationId xmlns:a16="http://schemas.microsoft.com/office/drawing/2014/main" id="{0CE8C998-2716-E8EC-2615-CA28199D1B2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5C8F642C-F90F-4E2C-F4D1-EF570F7EE6BA}"/>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2</a:t>
            </a:fld>
            <a:endParaRPr lang="en-US"/>
          </a:p>
        </p:txBody>
      </p:sp>
      <p:pic>
        <p:nvPicPr>
          <p:cNvPr id="7" name="Grafik 6">
            <a:extLst>
              <a:ext uri="{FF2B5EF4-FFF2-40B4-BE49-F238E27FC236}">
                <a16:creationId xmlns:a16="http://schemas.microsoft.com/office/drawing/2014/main" id="{A04FA029-E132-C407-6BFF-DF94A2ED0A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509823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093D0-50B1-D651-FD6B-2878FDBF3DD9}"/>
              </a:ext>
            </a:extLst>
          </p:cNvPr>
          <p:cNvSpPr>
            <a:spLocks noGrp="1"/>
          </p:cNvSpPr>
          <p:nvPr>
            <p:ph type="title"/>
          </p:nvPr>
        </p:nvSpPr>
        <p:spPr/>
        <p:txBody>
          <a:bodyPr/>
          <a:lstStyle/>
          <a:p>
            <a:r>
              <a:rPr lang="de-DE" dirty="0"/>
              <a:t>Konfliktlösungstool</a:t>
            </a:r>
          </a:p>
        </p:txBody>
      </p:sp>
      <p:graphicFrame>
        <p:nvGraphicFramePr>
          <p:cNvPr id="7" name="Inhaltsplatzhalter 6">
            <a:extLst>
              <a:ext uri="{FF2B5EF4-FFF2-40B4-BE49-F238E27FC236}">
                <a16:creationId xmlns:a16="http://schemas.microsoft.com/office/drawing/2014/main" id="{034CAE25-42C4-996C-9DC3-76FA3A733EE3}"/>
              </a:ext>
            </a:extLst>
          </p:cNvPr>
          <p:cNvGraphicFramePr>
            <a:graphicFrameLocks noGrp="1"/>
          </p:cNvGraphicFramePr>
          <p:nvPr>
            <p:ph idx="1"/>
            <p:extLst>
              <p:ext uri="{D42A27DB-BD31-4B8C-83A1-F6EECF244321}">
                <p14:modId xmlns:p14="http://schemas.microsoft.com/office/powerpoint/2010/main" val="992504968"/>
              </p:ext>
            </p:extLst>
          </p:nvPr>
        </p:nvGraphicFramePr>
        <p:xfrm>
          <a:off x="838200" y="1496906"/>
          <a:ext cx="10515600" cy="4739640"/>
        </p:xfrm>
        <a:graphic>
          <a:graphicData uri="http://schemas.openxmlformats.org/drawingml/2006/table">
            <a:tbl>
              <a:tblPr firstRow="1" bandRow="1">
                <a:tableStyleId>{00A15C55-8517-42AA-B614-E9B94910E393}</a:tableStyleId>
              </a:tblPr>
              <a:tblGrid>
                <a:gridCol w="2628900">
                  <a:extLst>
                    <a:ext uri="{9D8B030D-6E8A-4147-A177-3AD203B41FA5}">
                      <a16:colId xmlns:a16="http://schemas.microsoft.com/office/drawing/2014/main" val="2096272969"/>
                    </a:ext>
                  </a:extLst>
                </a:gridCol>
                <a:gridCol w="2628900">
                  <a:extLst>
                    <a:ext uri="{9D8B030D-6E8A-4147-A177-3AD203B41FA5}">
                      <a16:colId xmlns:a16="http://schemas.microsoft.com/office/drawing/2014/main" val="1856875204"/>
                    </a:ext>
                  </a:extLst>
                </a:gridCol>
                <a:gridCol w="2628900">
                  <a:extLst>
                    <a:ext uri="{9D8B030D-6E8A-4147-A177-3AD203B41FA5}">
                      <a16:colId xmlns:a16="http://schemas.microsoft.com/office/drawing/2014/main" val="2164257355"/>
                    </a:ext>
                  </a:extLst>
                </a:gridCol>
                <a:gridCol w="2628900">
                  <a:extLst>
                    <a:ext uri="{9D8B030D-6E8A-4147-A177-3AD203B41FA5}">
                      <a16:colId xmlns:a16="http://schemas.microsoft.com/office/drawing/2014/main" val="2317485754"/>
                    </a:ext>
                  </a:extLst>
                </a:gridCol>
              </a:tblGrid>
              <a:tr h="370840">
                <a:tc>
                  <a:txBody>
                    <a:bodyPr/>
                    <a:lstStyle/>
                    <a:p>
                      <a:endParaRPr lang="de-DE" sz="1600" dirty="0"/>
                    </a:p>
                  </a:txBody>
                  <a:tcPr/>
                </a:tc>
                <a:tc>
                  <a:txBody>
                    <a:bodyPr/>
                    <a:lstStyle/>
                    <a:p>
                      <a:r>
                        <a:rPr lang="de-DE" sz="1600" dirty="0"/>
                        <a:t>Richter</a:t>
                      </a:r>
                    </a:p>
                  </a:txBody>
                  <a:tcPr/>
                </a:tc>
                <a:tc>
                  <a:txBody>
                    <a:bodyPr/>
                    <a:lstStyle/>
                    <a:p>
                      <a:r>
                        <a:rPr lang="de-DE" sz="1600" dirty="0"/>
                        <a:t>Schlichter</a:t>
                      </a:r>
                    </a:p>
                  </a:txBody>
                  <a:tcPr/>
                </a:tc>
                <a:tc>
                  <a:txBody>
                    <a:bodyPr/>
                    <a:lstStyle/>
                    <a:p>
                      <a:r>
                        <a:rPr lang="de-DE" sz="1600" dirty="0"/>
                        <a:t>Mediator</a:t>
                      </a:r>
                    </a:p>
                  </a:txBody>
                  <a:tcPr/>
                </a:tc>
                <a:extLst>
                  <a:ext uri="{0D108BD9-81ED-4DB2-BD59-A6C34878D82A}">
                    <a16:rowId xmlns:a16="http://schemas.microsoft.com/office/drawing/2014/main" val="3501409606"/>
                  </a:ext>
                </a:extLst>
              </a:tr>
              <a:tr h="370840">
                <a:tc>
                  <a:txBody>
                    <a:bodyPr/>
                    <a:lstStyle/>
                    <a:p>
                      <a:r>
                        <a:rPr lang="de-DE" sz="1600" b="1" dirty="0"/>
                        <a:t>Lösungsweg</a:t>
                      </a:r>
                    </a:p>
                  </a:txBody>
                  <a:tcPr/>
                </a:tc>
                <a:tc>
                  <a:txBody>
                    <a:bodyPr/>
                    <a:lstStyle/>
                    <a:p>
                      <a:r>
                        <a:rPr lang="de-DE" sz="1600" dirty="0"/>
                        <a:t>durch den Dritten</a:t>
                      </a:r>
                    </a:p>
                  </a:txBody>
                  <a:tcPr/>
                </a:tc>
                <a:tc>
                  <a:txBody>
                    <a:bodyPr/>
                    <a:lstStyle/>
                    <a:p>
                      <a:r>
                        <a:rPr lang="de-DE" sz="1600" dirty="0"/>
                        <a:t>dank des Dritten</a:t>
                      </a:r>
                    </a:p>
                  </a:txBody>
                  <a:tcPr/>
                </a:tc>
                <a:tc>
                  <a:txBody>
                    <a:bodyPr/>
                    <a:lstStyle/>
                    <a:p>
                      <a:r>
                        <a:rPr lang="de-DE" sz="1600" dirty="0"/>
                        <a:t>mit dem Dritten</a:t>
                      </a:r>
                    </a:p>
                  </a:txBody>
                  <a:tcPr/>
                </a:tc>
                <a:extLst>
                  <a:ext uri="{0D108BD9-81ED-4DB2-BD59-A6C34878D82A}">
                    <a16:rowId xmlns:a16="http://schemas.microsoft.com/office/drawing/2014/main" val="857930997"/>
                  </a:ext>
                </a:extLst>
              </a:tr>
              <a:tr h="370840">
                <a:tc>
                  <a:txBody>
                    <a:bodyPr/>
                    <a:lstStyle/>
                    <a:p>
                      <a:r>
                        <a:rPr lang="de-DE" sz="1600" b="1" dirty="0"/>
                        <a:t>Aufgabe</a:t>
                      </a:r>
                    </a:p>
                  </a:txBody>
                  <a:tcPr/>
                </a:tc>
                <a:tc>
                  <a:txBody>
                    <a:bodyPr/>
                    <a:lstStyle/>
                    <a:p>
                      <a:r>
                        <a:rPr lang="de-DE" sz="1600" dirty="0"/>
                        <a:t>Entscheidung fällen</a:t>
                      </a:r>
                    </a:p>
                  </a:txBody>
                  <a:tcPr/>
                </a:tc>
                <a:tc>
                  <a:txBody>
                    <a:bodyPr/>
                    <a:lstStyle/>
                    <a:p>
                      <a:r>
                        <a:rPr lang="de-DE" sz="1600" dirty="0"/>
                        <a:t>Möglichkeiten vorgeben</a:t>
                      </a:r>
                    </a:p>
                  </a:txBody>
                  <a:tcPr/>
                </a:tc>
                <a:tc>
                  <a:txBody>
                    <a:bodyPr/>
                    <a:lstStyle/>
                    <a:p>
                      <a:r>
                        <a:rPr lang="de-DE" sz="1600" dirty="0"/>
                        <a:t>Verfahren vorgeben</a:t>
                      </a:r>
                    </a:p>
                  </a:txBody>
                  <a:tcPr/>
                </a:tc>
                <a:extLst>
                  <a:ext uri="{0D108BD9-81ED-4DB2-BD59-A6C34878D82A}">
                    <a16:rowId xmlns:a16="http://schemas.microsoft.com/office/drawing/2014/main" val="3360341667"/>
                  </a:ext>
                </a:extLst>
              </a:tr>
              <a:tr h="370840">
                <a:tc>
                  <a:txBody>
                    <a:bodyPr/>
                    <a:lstStyle/>
                    <a:p>
                      <a:r>
                        <a:rPr lang="de-DE" sz="1600" b="1" dirty="0"/>
                        <a:t>Kompetenzen</a:t>
                      </a:r>
                    </a:p>
                  </a:txBody>
                  <a:tcPr/>
                </a:tc>
                <a:tc>
                  <a:txBody>
                    <a:bodyPr/>
                    <a:lstStyle/>
                    <a:p>
                      <a:r>
                        <a:rPr lang="de-DE" sz="1600" dirty="0"/>
                        <a:t>Verfahrensherrschaft mit Entscheidungsgewalt</a:t>
                      </a:r>
                    </a:p>
                  </a:txBody>
                  <a:tcPr/>
                </a:tc>
                <a:tc>
                  <a:txBody>
                    <a:bodyPr/>
                    <a:lstStyle/>
                    <a:p>
                      <a:r>
                        <a:rPr lang="de-DE" sz="1600" dirty="0"/>
                        <a:t>Verfahrensherrschaft mit Lösungsvorschlägen</a:t>
                      </a:r>
                    </a:p>
                  </a:txBody>
                  <a:tcPr/>
                </a:tc>
                <a:tc>
                  <a:txBody>
                    <a:bodyPr/>
                    <a:lstStyle/>
                    <a:p>
                      <a:r>
                        <a:rPr lang="de-DE" sz="1600" dirty="0"/>
                        <a:t>Verfahrensherrschaft</a:t>
                      </a:r>
                    </a:p>
                  </a:txBody>
                  <a:tcPr/>
                </a:tc>
                <a:extLst>
                  <a:ext uri="{0D108BD9-81ED-4DB2-BD59-A6C34878D82A}">
                    <a16:rowId xmlns:a16="http://schemas.microsoft.com/office/drawing/2014/main" val="1100149979"/>
                  </a:ext>
                </a:extLst>
              </a:tr>
              <a:tr h="370840">
                <a:tc>
                  <a:txBody>
                    <a:bodyPr/>
                    <a:lstStyle/>
                    <a:p>
                      <a:r>
                        <a:rPr lang="de-DE" sz="1600" b="1" dirty="0"/>
                        <a:t>Vorgehensweise</a:t>
                      </a:r>
                    </a:p>
                  </a:txBody>
                  <a:tcPr/>
                </a:tc>
                <a:tc>
                  <a:txBody>
                    <a:bodyPr/>
                    <a:lstStyle/>
                    <a:p>
                      <a:r>
                        <a:rPr lang="de-DE" sz="1600" dirty="0"/>
                        <a:t>Transformation des sozialen Konflikts in ein juristisches Problem; Problembearbeitung</a:t>
                      </a:r>
                    </a:p>
                  </a:txBody>
                  <a:tcPr/>
                </a:tc>
                <a:tc>
                  <a:txBody>
                    <a:bodyPr/>
                    <a:lstStyle/>
                    <a:p>
                      <a:r>
                        <a:rPr lang="de-DE" sz="1600" dirty="0"/>
                        <a:t>Sach- und Problembearbeitung</a:t>
                      </a:r>
                    </a:p>
                  </a:txBody>
                  <a:tcPr/>
                </a:tc>
                <a:tc>
                  <a:txBody>
                    <a:bodyPr/>
                    <a:lstStyle/>
                    <a:p>
                      <a:r>
                        <a:rPr lang="de-DE" sz="1600" dirty="0"/>
                        <a:t>Konflikt-,insbesondere Beziehungsbearbeitung</a:t>
                      </a:r>
                    </a:p>
                  </a:txBody>
                  <a:tcPr/>
                </a:tc>
                <a:extLst>
                  <a:ext uri="{0D108BD9-81ED-4DB2-BD59-A6C34878D82A}">
                    <a16:rowId xmlns:a16="http://schemas.microsoft.com/office/drawing/2014/main" val="951339493"/>
                  </a:ext>
                </a:extLst>
              </a:tr>
              <a:tr h="370840">
                <a:tc>
                  <a:txBody>
                    <a:bodyPr/>
                    <a:lstStyle/>
                    <a:p>
                      <a:r>
                        <a:rPr lang="de-DE" sz="1600" b="1" dirty="0"/>
                        <a:t>Entscheidungsmaßstab</a:t>
                      </a:r>
                    </a:p>
                  </a:txBody>
                  <a:tcPr/>
                </a:tc>
                <a:tc>
                  <a:txBody>
                    <a:bodyPr/>
                    <a:lstStyle/>
                    <a:p>
                      <a:r>
                        <a:rPr lang="de-DE" sz="1600" dirty="0"/>
                        <a:t>Abstrakt-generelle Normen (kodifizierte Sozialnormen)</a:t>
                      </a:r>
                    </a:p>
                  </a:txBody>
                  <a:tcPr/>
                </a:tc>
                <a:tc>
                  <a:txBody>
                    <a:bodyPr/>
                    <a:lstStyle/>
                    <a:p>
                      <a:r>
                        <a:rPr lang="de-DE" sz="1600" dirty="0"/>
                        <a:t>Normen der Gesellschaft sowie der Parteien</a:t>
                      </a:r>
                    </a:p>
                  </a:txBody>
                  <a:tcPr/>
                </a:tc>
                <a:tc>
                  <a:txBody>
                    <a:bodyPr/>
                    <a:lstStyle/>
                    <a:p>
                      <a:r>
                        <a:rPr lang="de-DE" sz="1600" dirty="0"/>
                        <a:t>Normen der Beteiligten; Eigenverantwortlichkeit</a:t>
                      </a:r>
                    </a:p>
                  </a:txBody>
                  <a:tcPr/>
                </a:tc>
                <a:extLst>
                  <a:ext uri="{0D108BD9-81ED-4DB2-BD59-A6C34878D82A}">
                    <a16:rowId xmlns:a16="http://schemas.microsoft.com/office/drawing/2014/main" val="2269864525"/>
                  </a:ext>
                </a:extLst>
              </a:tr>
              <a:tr h="370840">
                <a:tc>
                  <a:txBody>
                    <a:bodyPr/>
                    <a:lstStyle/>
                    <a:p>
                      <a:r>
                        <a:rPr lang="de-DE" sz="1600" b="1" dirty="0"/>
                        <a:t>Funktion des Dritten</a:t>
                      </a:r>
                    </a:p>
                  </a:txBody>
                  <a:tcPr/>
                </a:tc>
                <a:tc>
                  <a:txBody>
                    <a:bodyPr/>
                    <a:lstStyle/>
                    <a:p>
                      <a:r>
                        <a:rPr lang="de-DE" sz="1600" dirty="0"/>
                        <a:t>Ausgleich und Rechtsfrieden</a:t>
                      </a:r>
                    </a:p>
                  </a:txBody>
                  <a:tcPr/>
                </a:tc>
                <a:tc>
                  <a:txBody>
                    <a:bodyPr/>
                    <a:lstStyle/>
                    <a:p>
                      <a:r>
                        <a:rPr lang="de-DE" sz="1600" dirty="0"/>
                        <a:t>Ausgleich und Vermittlung</a:t>
                      </a:r>
                    </a:p>
                  </a:txBody>
                  <a:tcPr/>
                </a:tc>
                <a:tc>
                  <a:txBody>
                    <a:bodyPr/>
                    <a:lstStyle/>
                    <a:p>
                      <a:r>
                        <a:rPr lang="de-DE" sz="1600" dirty="0"/>
                        <a:t>Ausgleich, Vermittlung und Transformation</a:t>
                      </a:r>
                    </a:p>
                  </a:txBody>
                  <a:tcPr/>
                </a:tc>
                <a:extLst>
                  <a:ext uri="{0D108BD9-81ED-4DB2-BD59-A6C34878D82A}">
                    <a16:rowId xmlns:a16="http://schemas.microsoft.com/office/drawing/2014/main" val="4044632244"/>
                  </a:ext>
                </a:extLst>
              </a:tr>
              <a:tr h="370840">
                <a:tc>
                  <a:txBody>
                    <a:bodyPr/>
                    <a:lstStyle/>
                    <a:p>
                      <a:r>
                        <a:rPr lang="de-DE" sz="1600" b="1" dirty="0"/>
                        <a:t>Zielrichtung</a:t>
                      </a:r>
                    </a:p>
                  </a:txBody>
                  <a:tcPr/>
                </a:tc>
                <a:tc>
                  <a:txBody>
                    <a:bodyPr/>
                    <a:lstStyle/>
                    <a:p>
                      <a:r>
                        <a:rPr lang="de-DE" sz="1600" dirty="0"/>
                        <a:t>Soziale Sicherheit und Ordnung, Rechtsfriede als sozialer Friede</a:t>
                      </a:r>
                    </a:p>
                  </a:txBody>
                  <a:tcPr/>
                </a:tc>
                <a:tc>
                  <a:txBody>
                    <a:bodyPr/>
                    <a:lstStyle/>
                    <a:p>
                      <a:r>
                        <a:rPr lang="de-DE" sz="1600" dirty="0"/>
                        <a:t>Sozialer und individueller Friede</a:t>
                      </a:r>
                    </a:p>
                  </a:txBody>
                  <a:tcPr/>
                </a:tc>
                <a:tc>
                  <a:txBody>
                    <a:bodyPr/>
                    <a:lstStyle/>
                    <a:p>
                      <a:r>
                        <a:rPr lang="de-DE" sz="1600" dirty="0"/>
                        <a:t>Individueller Friede und individuelle Entwicklung</a:t>
                      </a:r>
                    </a:p>
                  </a:txBody>
                  <a:tcPr/>
                </a:tc>
                <a:extLst>
                  <a:ext uri="{0D108BD9-81ED-4DB2-BD59-A6C34878D82A}">
                    <a16:rowId xmlns:a16="http://schemas.microsoft.com/office/drawing/2014/main" val="1379042898"/>
                  </a:ext>
                </a:extLst>
              </a:tr>
            </a:tbl>
          </a:graphicData>
        </a:graphic>
      </p:graphicFrame>
      <p:sp>
        <p:nvSpPr>
          <p:cNvPr id="4" name="Datumsplatzhalter 3">
            <a:extLst>
              <a:ext uri="{FF2B5EF4-FFF2-40B4-BE49-F238E27FC236}">
                <a16:creationId xmlns:a16="http://schemas.microsoft.com/office/drawing/2014/main" id="{BF8FA8E6-A245-BC1A-1E8C-25A7A168C87D}"/>
              </a:ext>
            </a:extLst>
          </p:cNvPr>
          <p:cNvSpPr>
            <a:spLocks noGrp="1"/>
          </p:cNvSpPr>
          <p:nvPr>
            <p:ph type="dt" sz="half" idx="10"/>
          </p:nvPr>
        </p:nvSpPr>
        <p:spPr/>
        <p:txBody>
          <a:bodyPr/>
          <a:lstStyle/>
          <a:p>
            <a:r>
              <a:rPr lang="de-DE"/>
              <a:t>09.05.2025</a:t>
            </a:r>
            <a:endParaRPr lang="en-US" dirty="0"/>
          </a:p>
        </p:txBody>
      </p:sp>
      <p:sp>
        <p:nvSpPr>
          <p:cNvPr id="5" name="Fußzeilenplatzhalter 4">
            <a:extLst>
              <a:ext uri="{FF2B5EF4-FFF2-40B4-BE49-F238E27FC236}">
                <a16:creationId xmlns:a16="http://schemas.microsoft.com/office/drawing/2014/main" id="{DE4D7A70-B37B-2D74-3B99-C4B01FE35732}"/>
              </a:ext>
            </a:extLst>
          </p:cNvPr>
          <p:cNvSpPr>
            <a:spLocks noGrp="1"/>
          </p:cNvSpPr>
          <p:nvPr>
            <p:ph type="ftr" sz="quarter" idx="11"/>
          </p:nvPr>
        </p:nvSpPr>
        <p:spPr/>
        <p:txBody>
          <a:bodyPr/>
          <a:lstStyle/>
          <a:p>
            <a:r>
              <a:rPr lang="en-US"/>
              <a:t>Dr. Marc Laukemann</a:t>
            </a:r>
            <a:endParaRPr lang="en-US" dirty="0"/>
          </a:p>
        </p:txBody>
      </p:sp>
      <p:sp>
        <p:nvSpPr>
          <p:cNvPr id="6" name="Foliennummernplatzhalter 5">
            <a:extLst>
              <a:ext uri="{FF2B5EF4-FFF2-40B4-BE49-F238E27FC236}">
                <a16:creationId xmlns:a16="http://schemas.microsoft.com/office/drawing/2014/main" id="{A1A99BAF-1749-4FB6-BDA7-E22685AD2637}"/>
              </a:ext>
            </a:extLst>
          </p:cNvPr>
          <p:cNvSpPr>
            <a:spLocks noGrp="1"/>
          </p:cNvSpPr>
          <p:nvPr>
            <p:ph type="sldNum" sz="quarter" idx="12"/>
          </p:nvPr>
        </p:nvSpPr>
        <p:spPr/>
        <p:txBody>
          <a:bodyPr/>
          <a:lstStyle/>
          <a:p>
            <a:fld id="{BD8A8A1B-4E1E-43EF-8A39-7D4A3879B941}" type="slidenum">
              <a:rPr lang="en-US" smtClean="0"/>
              <a:pPr/>
              <a:t>20</a:t>
            </a:fld>
            <a:endParaRPr lang="en-US" dirty="0"/>
          </a:p>
        </p:txBody>
      </p:sp>
      <p:pic>
        <p:nvPicPr>
          <p:cNvPr id="8" name="Grafik 7">
            <a:extLst>
              <a:ext uri="{FF2B5EF4-FFF2-40B4-BE49-F238E27FC236}">
                <a16:creationId xmlns:a16="http://schemas.microsoft.com/office/drawing/2014/main" id="{0C4C7104-BB23-6FC7-16AA-C76DDA245C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863009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918AE0-777A-30AA-5628-7CB2ED9C658D}"/>
              </a:ext>
            </a:extLst>
          </p:cNvPr>
          <p:cNvSpPr>
            <a:spLocks noGrp="1"/>
          </p:cNvSpPr>
          <p:nvPr>
            <p:ph type="title"/>
          </p:nvPr>
        </p:nvSpPr>
        <p:spPr>
          <a:xfrm>
            <a:off x="1153615" y="1239927"/>
            <a:ext cx="4375513" cy="4680583"/>
          </a:xfrm>
        </p:spPr>
        <p:txBody>
          <a:bodyPr anchor="ctr">
            <a:normAutofit/>
          </a:bodyPr>
          <a:lstStyle/>
          <a:p>
            <a:r>
              <a:rPr lang="de-DE" dirty="0"/>
              <a:t>Einsatzbereiche</a:t>
            </a:r>
            <a:br>
              <a:rPr lang="de-DE" dirty="0"/>
            </a:br>
            <a:r>
              <a:rPr lang="de-DE" dirty="0"/>
              <a:t>für Mediationen</a:t>
            </a:r>
            <a:endParaRPr lang="de-DE" sz="3600" dirty="0"/>
          </a:p>
        </p:txBody>
      </p:sp>
      <p:sp>
        <p:nvSpPr>
          <p:cNvPr id="3" name="Inhaltsplatzhalter 2">
            <a:extLst>
              <a:ext uri="{FF2B5EF4-FFF2-40B4-BE49-F238E27FC236}">
                <a16:creationId xmlns:a16="http://schemas.microsoft.com/office/drawing/2014/main" id="{7A08E2E8-FFD3-BFD1-C421-9527DA8DE58A}"/>
              </a:ext>
            </a:extLst>
          </p:cNvPr>
          <p:cNvSpPr>
            <a:spLocks noGrp="1"/>
          </p:cNvSpPr>
          <p:nvPr>
            <p:ph idx="1"/>
          </p:nvPr>
        </p:nvSpPr>
        <p:spPr>
          <a:xfrm>
            <a:off x="6291923" y="1239927"/>
            <a:ext cx="4971824" cy="4680583"/>
          </a:xfrm>
        </p:spPr>
        <p:txBody>
          <a:bodyPr anchor="ctr">
            <a:normAutofit/>
          </a:bodyPr>
          <a:lstStyle/>
          <a:p>
            <a:r>
              <a:rPr lang="de-DE" sz="2000" dirty="0"/>
              <a:t>Hochstrittige familiäre Auseinandersetzungen</a:t>
            </a:r>
          </a:p>
          <a:p>
            <a:endParaRPr lang="de-DE" sz="2000" dirty="0"/>
          </a:p>
          <a:p>
            <a:r>
              <a:rPr lang="de-DE" sz="2000" dirty="0"/>
              <a:t>Arbeitskonflikte mit tiefem Vertrauensverlust</a:t>
            </a:r>
          </a:p>
          <a:p>
            <a:endParaRPr lang="de-DE" sz="2000" dirty="0"/>
          </a:p>
          <a:p>
            <a:r>
              <a:rPr lang="de-DE" sz="2000" dirty="0"/>
              <a:t>Internationale Konflikte mit kulturellen Barrieren</a:t>
            </a:r>
          </a:p>
        </p:txBody>
      </p:sp>
      <p:sp>
        <p:nvSpPr>
          <p:cNvPr id="4" name="Datumsplatzhalter 3">
            <a:extLst>
              <a:ext uri="{FF2B5EF4-FFF2-40B4-BE49-F238E27FC236}">
                <a16:creationId xmlns:a16="http://schemas.microsoft.com/office/drawing/2014/main" id="{28579C37-9DF0-6ED3-98F5-9A1F70DE68B4}"/>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236CE53-5AD1-1AC3-D473-49EDEB08FFD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E281BF8-6C9A-0B3A-E056-DFACD2C2532A}"/>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21</a:t>
            </a:fld>
            <a:endParaRPr lang="en-US"/>
          </a:p>
        </p:txBody>
      </p:sp>
      <p:pic>
        <p:nvPicPr>
          <p:cNvPr id="7" name="Grafik 6">
            <a:extLst>
              <a:ext uri="{FF2B5EF4-FFF2-40B4-BE49-F238E27FC236}">
                <a16:creationId xmlns:a16="http://schemas.microsoft.com/office/drawing/2014/main" id="{355F7D93-2C46-C85B-A410-0AA2BA83A1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3183689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BF75AEE-B860-5994-8399-DC5E498055D9}"/>
              </a:ext>
            </a:extLst>
          </p:cNvPr>
          <p:cNvSpPr>
            <a:spLocks noGrp="1"/>
          </p:cNvSpPr>
          <p:nvPr>
            <p:ph type="title"/>
          </p:nvPr>
        </p:nvSpPr>
        <p:spPr>
          <a:xfrm>
            <a:off x="1043631" y="809898"/>
            <a:ext cx="9942716" cy="1554480"/>
          </a:xfrm>
        </p:spPr>
        <p:txBody>
          <a:bodyPr anchor="ctr">
            <a:normAutofit/>
          </a:bodyPr>
          <a:lstStyle/>
          <a:p>
            <a:r>
              <a:rPr lang="de-DE" sz="4800" dirty="0"/>
              <a:t>Frage 3</a:t>
            </a:r>
          </a:p>
        </p:txBody>
      </p:sp>
      <p:sp>
        <p:nvSpPr>
          <p:cNvPr id="3" name="Inhaltsplatzhalter 2">
            <a:extLst>
              <a:ext uri="{FF2B5EF4-FFF2-40B4-BE49-F238E27FC236}">
                <a16:creationId xmlns:a16="http://schemas.microsoft.com/office/drawing/2014/main" id="{BD3E5E31-9FD6-278C-823F-C99A645F809E}"/>
              </a:ext>
            </a:extLst>
          </p:cNvPr>
          <p:cNvSpPr>
            <a:spLocks noGrp="1"/>
          </p:cNvSpPr>
          <p:nvPr>
            <p:ph idx="1"/>
          </p:nvPr>
        </p:nvSpPr>
        <p:spPr>
          <a:xfrm>
            <a:off x="1045028" y="3017522"/>
            <a:ext cx="9941319" cy="3124658"/>
          </a:xfrm>
        </p:spPr>
        <p:txBody>
          <a:bodyPr anchor="ctr">
            <a:normAutofit/>
          </a:bodyPr>
          <a:lstStyle/>
          <a:p>
            <a:pPr marL="0" indent="0">
              <a:buNone/>
            </a:pPr>
            <a:r>
              <a:rPr lang="de-DE" sz="2400" dirty="0">
                <a:effectLst/>
                <a:latin typeface="Arial" panose="020B0604020202020204" pitchFamily="34" charset="0"/>
                <a:ea typeface="Aptos" panose="020B0004020202020204" pitchFamily="34" charset="0"/>
              </a:rPr>
              <a:t>Wie könnte der Mediationsprozess gestaltet werden? Worauf muss sich der Mediator vor dem Hintergrund der unterschiedlichen Kulturen insbesondere vorbereiten?</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0C609BE2-DCA3-0D3D-F437-13EE4B312D3D}"/>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7FE3D4F7-EA39-768A-A9EB-34AABEBB663F}"/>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BAA7721F-6C42-B1A7-60D6-6770D8D38085}"/>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22</a:t>
            </a:fld>
            <a:endParaRPr lang="en-US"/>
          </a:p>
        </p:txBody>
      </p:sp>
      <p:pic>
        <p:nvPicPr>
          <p:cNvPr id="7" name="Grafik 6">
            <a:extLst>
              <a:ext uri="{FF2B5EF4-FFF2-40B4-BE49-F238E27FC236}">
                <a16:creationId xmlns:a16="http://schemas.microsoft.com/office/drawing/2014/main" id="{592565DA-5191-172D-1AF5-0538541B4D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401657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EC64A6-2C0C-7C7C-6E4F-0E26A6EDCFD1}"/>
              </a:ext>
            </a:extLst>
          </p:cNvPr>
          <p:cNvSpPr>
            <a:spLocks noGrp="1"/>
          </p:cNvSpPr>
          <p:nvPr>
            <p:ph type="title"/>
          </p:nvPr>
        </p:nvSpPr>
        <p:spPr>
          <a:xfrm>
            <a:off x="1153618" y="1239927"/>
            <a:ext cx="4008586" cy="4680583"/>
          </a:xfrm>
        </p:spPr>
        <p:txBody>
          <a:bodyPr anchor="ctr">
            <a:normAutofit/>
          </a:bodyPr>
          <a:lstStyle/>
          <a:p>
            <a:r>
              <a:rPr lang="de-DE" sz="3600" dirty="0"/>
              <a:t>Mediationsprozess</a:t>
            </a:r>
          </a:p>
        </p:txBody>
      </p:sp>
      <p:sp>
        <p:nvSpPr>
          <p:cNvPr id="3" name="Inhaltsplatzhalter 2">
            <a:extLst>
              <a:ext uri="{FF2B5EF4-FFF2-40B4-BE49-F238E27FC236}">
                <a16:creationId xmlns:a16="http://schemas.microsoft.com/office/drawing/2014/main" id="{1FE6558F-0DC9-1DC0-3DB8-0E5C9038BE84}"/>
              </a:ext>
            </a:extLst>
          </p:cNvPr>
          <p:cNvSpPr>
            <a:spLocks noGrp="1"/>
          </p:cNvSpPr>
          <p:nvPr>
            <p:ph idx="1"/>
          </p:nvPr>
        </p:nvSpPr>
        <p:spPr>
          <a:xfrm>
            <a:off x="6291923" y="1239927"/>
            <a:ext cx="4971824" cy="4680583"/>
          </a:xfrm>
        </p:spPr>
        <p:txBody>
          <a:bodyPr anchor="ctr">
            <a:normAutofit/>
          </a:bodyPr>
          <a:lstStyle/>
          <a:p>
            <a:pPr marL="0" indent="0">
              <a:buNone/>
            </a:pPr>
            <a:r>
              <a:rPr lang="de-DE" sz="2000" dirty="0"/>
              <a:t>Amts der Europäischen Union für geistiges Eigentum (EUIPO) </a:t>
            </a:r>
            <a:r>
              <a:rPr lang="de-DE" sz="2000" dirty="0">
                <a:hlinkClick r:id="rId2"/>
              </a:rPr>
              <a:t>https://www.euipo.europa.eu/de/mediation-centre</a:t>
            </a:r>
            <a:r>
              <a:rPr lang="de-DE" sz="2000" dirty="0"/>
              <a:t> (Einleitung - kostenlos am Sitz der EUIPO in Brüssel EUR 1200)</a:t>
            </a:r>
            <a:br>
              <a:rPr lang="de-DE" sz="2000" dirty="0"/>
            </a:br>
            <a:endParaRPr lang="de-DE" sz="2000" dirty="0"/>
          </a:p>
        </p:txBody>
      </p:sp>
      <p:sp>
        <p:nvSpPr>
          <p:cNvPr id="4" name="Datumsplatzhalter 3">
            <a:extLst>
              <a:ext uri="{FF2B5EF4-FFF2-40B4-BE49-F238E27FC236}">
                <a16:creationId xmlns:a16="http://schemas.microsoft.com/office/drawing/2014/main" id="{B4FEA877-CB8B-DCAD-D5AD-1D162A1B866E}"/>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ECAA6D36-CEF8-11F7-1583-0FA22FA5888E}"/>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58E309ED-2DAE-115B-AF80-3B1C46DBE43E}"/>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23</a:t>
            </a:fld>
            <a:endParaRPr lang="en-US"/>
          </a:p>
        </p:txBody>
      </p:sp>
      <p:pic>
        <p:nvPicPr>
          <p:cNvPr id="7" name="Grafik 6">
            <a:extLst>
              <a:ext uri="{FF2B5EF4-FFF2-40B4-BE49-F238E27FC236}">
                <a16:creationId xmlns:a16="http://schemas.microsoft.com/office/drawing/2014/main" id="{C1CAE24A-C63E-97C1-61F1-0E8E487635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4248151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EC64A6-2C0C-7C7C-6E4F-0E26A6EDCFD1}"/>
              </a:ext>
            </a:extLst>
          </p:cNvPr>
          <p:cNvSpPr>
            <a:spLocks noGrp="1"/>
          </p:cNvSpPr>
          <p:nvPr>
            <p:ph type="title"/>
          </p:nvPr>
        </p:nvSpPr>
        <p:spPr>
          <a:xfrm>
            <a:off x="1153618" y="1239927"/>
            <a:ext cx="4008586" cy="4680583"/>
          </a:xfrm>
        </p:spPr>
        <p:txBody>
          <a:bodyPr anchor="ctr">
            <a:normAutofit/>
          </a:bodyPr>
          <a:lstStyle/>
          <a:p>
            <a:r>
              <a:rPr lang="de-DE" sz="3600" dirty="0"/>
              <a:t>Mediationsprozess</a:t>
            </a:r>
          </a:p>
        </p:txBody>
      </p:sp>
      <p:sp>
        <p:nvSpPr>
          <p:cNvPr id="3" name="Inhaltsplatzhalter 2">
            <a:extLst>
              <a:ext uri="{FF2B5EF4-FFF2-40B4-BE49-F238E27FC236}">
                <a16:creationId xmlns:a16="http://schemas.microsoft.com/office/drawing/2014/main" id="{1FE6558F-0DC9-1DC0-3DB8-0E5C9038BE84}"/>
              </a:ext>
            </a:extLst>
          </p:cNvPr>
          <p:cNvSpPr>
            <a:spLocks noGrp="1"/>
          </p:cNvSpPr>
          <p:nvPr>
            <p:ph idx="1"/>
          </p:nvPr>
        </p:nvSpPr>
        <p:spPr>
          <a:xfrm>
            <a:off x="6291923" y="1239927"/>
            <a:ext cx="4971824" cy="4680583"/>
          </a:xfrm>
        </p:spPr>
        <p:txBody>
          <a:bodyPr anchor="ctr">
            <a:normAutofit/>
          </a:bodyPr>
          <a:lstStyle/>
          <a:p>
            <a:r>
              <a:rPr lang="de-DE" sz="2000" dirty="0"/>
              <a:t>Wahl des Mediators</a:t>
            </a:r>
          </a:p>
          <a:p>
            <a:pPr marL="0" indent="0">
              <a:buNone/>
            </a:pPr>
            <a:endParaRPr lang="de-DE" sz="2000" dirty="0"/>
          </a:p>
          <a:p>
            <a:r>
              <a:rPr lang="de-DE" sz="2000" dirty="0"/>
              <a:t>Ort und Sprache</a:t>
            </a:r>
          </a:p>
          <a:p>
            <a:pPr marL="0" indent="0">
              <a:buNone/>
            </a:pPr>
            <a:endParaRPr lang="de-DE" sz="2000" dirty="0"/>
          </a:p>
          <a:p>
            <a:r>
              <a:rPr lang="de-DE" sz="2000" dirty="0"/>
              <a:t>Strukturierter Ablauf</a:t>
            </a:r>
          </a:p>
        </p:txBody>
      </p:sp>
      <p:sp>
        <p:nvSpPr>
          <p:cNvPr id="4" name="Datumsplatzhalter 3">
            <a:extLst>
              <a:ext uri="{FF2B5EF4-FFF2-40B4-BE49-F238E27FC236}">
                <a16:creationId xmlns:a16="http://schemas.microsoft.com/office/drawing/2014/main" id="{B4FEA877-CB8B-DCAD-D5AD-1D162A1B866E}"/>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ECAA6D36-CEF8-11F7-1583-0FA22FA5888E}"/>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58E309ED-2DAE-115B-AF80-3B1C46DBE43E}"/>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24</a:t>
            </a:fld>
            <a:endParaRPr lang="en-US"/>
          </a:p>
        </p:txBody>
      </p:sp>
      <p:pic>
        <p:nvPicPr>
          <p:cNvPr id="7" name="Grafik 6">
            <a:extLst>
              <a:ext uri="{FF2B5EF4-FFF2-40B4-BE49-F238E27FC236}">
                <a16:creationId xmlns:a16="http://schemas.microsoft.com/office/drawing/2014/main" id="{C1CAE24A-C63E-97C1-61F1-0E8E487635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2779190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EC64A6-2C0C-7C7C-6E4F-0E26A6EDCFD1}"/>
              </a:ext>
            </a:extLst>
          </p:cNvPr>
          <p:cNvSpPr>
            <a:spLocks noGrp="1"/>
          </p:cNvSpPr>
          <p:nvPr>
            <p:ph type="title"/>
          </p:nvPr>
        </p:nvSpPr>
        <p:spPr>
          <a:xfrm>
            <a:off x="1153618" y="1239927"/>
            <a:ext cx="4008586" cy="4680583"/>
          </a:xfrm>
        </p:spPr>
        <p:txBody>
          <a:bodyPr anchor="ctr">
            <a:normAutofit/>
          </a:bodyPr>
          <a:lstStyle/>
          <a:p>
            <a:r>
              <a:rPr lang="de-DE" sz="3600" dirty="0"/>
              <a:t>Kulturelle Vorbereitung des Mediators</a:t>
            </a:r>
          </a:p>
        </p:txBody>
      </p:sp>
      <p:sp>
        <p:nvSpPr>
          <p:cNvPr id="3" name="Inhaltsplatzhalter 2">
            <a:extLst>
              <a:ext uri="{FF2B5EF4-FFF2-40B4-BE49-F238E27FC236}">
                <a16:creationId xmlns:a16="http://schemas.microsoft.com/office/drawing/2014/main" id="{1FE6558F-0DC9-1DC0-3DB8-0E5C9038BE84}"/>
              </a:ext>
            </a:extLst>
          </p:cNvPr>
          <p:cNvSpPr>
            <a:spLocks noGrp="1"/>
          </p:cNvSpPr>
          <p:nvPr>
            <p:ph idx="1"/>
          </p:nvPr>
        </p:nvSpPr>
        <p:spPr>
          <a:xfrm>
            <a:off x="6291923" y="1239927"/>
            <a:ext cx="4971824" cy="4680583"/>
          </a:xfrm>
        </p:spPr>
        <p:txBody>
          <a:bodyPr anchor="ctr">
            <a:normAutofit/>
          </a:bodyPr>
          <a:lstStyle/>
          <a:p>
            <a:r>
              <a:rPr lang="de-DE" sz="2000" dirty="0"/>
              <a:t>Verständnis kultureller Unterschiede</a:t>
            </a:r>
          </a:p>
          <a:p>
            <a:endParaRPr lang="de-DE" sz="2000" dirty="0"/>
          </a:p>
          <a:p>
            <a:r>
              <a:rPr lang="de-DE" sz="2000" dirty="0"/>
              <a:t>Sensibilität für Machtverhältnisse</a:t>
            </a:r>
          </a:p>
          <a:p>
            <a:endParaRPr lang="de-DE" sz="2000" dirty="0"/>
          </a:p>
          <a:p>
            <a:r>
              <a:rPr lang="de-DE" sz="2000" dirty="0"/>
              <a:t>Vermeidung von Kulturalisierung</a:t>
            </a:r>
          </a:p>
        </p:txBody>
      </p:sp>
      <p:sp>
        <p:nvSpPr>
          <p:cNvPr id="4" name="Datumsplatzhalter 3">
            <a:extLst>
              <a:ext uri="{FF2B5EF4-FFF2-40B4-BE49-F238E27FC236}">
                <a16:creationId xmlns:a16="http://schemas.microsoft.com/office/drawing/2014/main" id="{B4FEA877-CB8B-DCAD-D5AD-1D162A1B866E}"/>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ECAA6D36-CEF8-11F7-1583-0FA22FA5888E}"/>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58E309ED-2DAE-115B-AF80-3B1C46DBE43E}"/>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25</a:t>
            </a:fld>
            <a:endParaRPr lang="en-US"/>
          </a:p>
        </p:txBody>
      </p:sp>
      <p:pic>
        <p:nvPicPr>
          <p:cNvPr id="7" name="Grafik 6">
            <a:extLst>
              <a:ext uri="{FF2B5EF4-FFF2-40B4-BE49-F238E27FC236}">
                <a16:creationId xmlns:a16="http://schemas.microsoft.com/office/drawing/2014/main" id="{C1CAE24A-C63E-97C1-61F1-0E8E487635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3113824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23A108-675B-5631-33E8-AC79B60D4E14}"/>
              </a:ext>
            </a:extLst>
          </p:cNvPr>
          <p:cNvSpPr>
            <a:spLocks noGrp="1"/>
          </p:cNvSpPr>
          <p:nvPr>
            <p:ph type="title"/>
          </p:nvPr>
        </p:nvSpPr>
        <p:spPr>
          <a:xfrm>
            <a:off x="1153618" y="1239927"/>
            <a:ext cx="4008586" cy="4680583"/>
          </a:xfrm>
        </p:spPr>
        <p:txBody>
          <a:bodyPr anchor="ctr">
            <a:normAutofit/>
          </a:bodyPr>
          <a:lstStyle/>
          <a:p>
            <a:r>
              <a:rPr lang="de-DE" sz="3600" dirty="0"/>
              <a:t>Mögliche Ergebnisse</a:t>
            </a:r>
          </a:p>
        </p:txBody>
      </p:sp>
      <p:sp>
        <p:nvSpPr>
          <p:cNvPr id="3" name="Inhaltsplatzhalter 2">
            <a:extLst>
              <a:ext uri="{FF2B5EF4-FFF2-40B4-BE49-F238E27FC236}">
                <a16:creationId xmlns:a16="http://schemas.microsoft.com/office/drawing/2014/main" id="{3D4BEDEA-82CF-0B60-8F80-5EEBC50B5303}"/>
              </a:ext>
            </a:extLst>
          </p:cNvPr>
          <p:cNvSpPr>
            <a:spLocks noGrp="1"/>
          </p:cNvSpPr>
          <p:nvPr>
            <p:ph idx="1"/>
          </p:nvPr>
        </p:nvSpPr>
        <p:spPr>
          <a:xfrm>
            <a:off x="6291923" y="1239927"/>
            <a:ext cx="4971824" cy="4680583"/>
          </a:xfrm>
        </p:spPr>
        <p:txBody>
          <a:bodyPr anchor="ctr">
            <a:normAutofit/>
          </a:bodyPr>
          <a:lstStyle/>
          <a:p>
            <a:r>
              <a:rPr lang="de-DE" sz="2000" dirty="0"/>
              <a:t>Klare Lizenzvereinbarung</a:t>
            </a:r>
            <a:br>
              <a:rPr lang="de-DE" sz="2000" dirty="0"/>
            </a:br>
            <a:endParaRPr lang="de-DE" sz="2000" dirty="0"/>
          </a:p>
          <a:p>
            <a:r>
              <a:rPr lang="de-DE" sz="2000" dirty="0"/>
              <a:t>Regelung zur Gewinnverteilung</a:t>
            </a:r>
            <a:br>
              <a:rPr lang="de-DE" sz="2000" dirty="0"/>
            </a:br>
            <a:endParaRPr lang="de-DE" sz="2000" dirty="0"/>
          </a:p>
          <a:p>
            <a:r>
              <a:rPr lang="de-DE" sz="2000" dirty="0"/>
              <a:t>Zukünftige Zusammenarbeit</a:t>
            </a:r>
          </a:p>
        </p:txBody>
      </p:sp>
      <p:sp>
        <p:nvSpPr>
          <p:cNvPr id="4" name="Datumsplatzhalter 3">
            <a:extLst>
              <a:ext uri="{FF2B5EF4-FFF2-40B4-BE49-F238E27FC236}">
                <a16:creationId xmlns:a16="http://schemas.microsoft.com/office/drawing/2014/main" id="{52631FF1-5C8E-7EA1-1A78-A0525A0530D5}"/>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0C6DB269-383C-CB25-7733-1161F3AA1FA2}"/>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A512A2BD-8FB9-3267-03EE-C647561D3DF5}"/>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26</a:t>
            </a:fld>
            <a:endParaRPr lang="en-US"/>
          </a:p>
        </p:txBody>
      </p:sp>
      <p:pic>
        <p:nvPicPr>
          <p:cNvPr id="7" name="Grafik 6">
            <a:extLst>
              <a:ext uri="{FF2B5EF4-FFF2-40B4-BE49-F238E27FC236}">
                <a16:creationId xmlns:a16="http://schemas.microsoft.com/office/drawing/2014/main" id="{EB66A7E0-BA14-0017-C335-02EE78EB47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225378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8AC176E-9DCC-CE53-ABD9-A208D443A2C5}"/>
              </a:ext>
            </a:extLst>
          </p:cNvPr>
          <p:cNvSpPr>
            <a:spLocks noGrp="1"/>
          </p:cNvSpPr>
          <p:nvPr>
            <p:ph type="title"/>
          </p:nvPr>
        </p:nvSpPr>
        <p:spPr>
          <a:xfrm>
            <a:off x="1153618" y="1239927"/>
            <a:ext cx="4008586" cy="4680583"/>
          </a:xfrm>
        </p:spPr>
        <p:txBody>
          <a:bodyPr anchor="ctr">
            <a:normAutofit/>
          </a:bodyPr>
          <a:lstStyle/>
          <a:p>
            <a:r>
              <a:rPr lang="de-DE" sz="5200" dirty="0"/>
              <a:t>Vorteile</a:t>
            </a:r>
          </a:p>
        </p:txBody>
      </p:sp>
      <p:sp>
        <p:nvSpPr>
          <p:cNvPr id="3" name="Inhaltsplatzhalter 2">
            <a:extLst>
              <a:ext uri="{FF2B5EF4-FFF2-40B4-BE49-F238E27FC236}">
                <a16:creationId xmlns:a16="http://schemas.microsoft.com/office/drawing/2014/main" id="{C9E0A9A9-E2FA-A914-F8F3-02F01AF1978A}"/>
              </a:ext>
            </a:extLst>
          </p:cNvPr>
          <p:cNvSpPr>
            <a:spLocks noGrp="1"/>
          </p:cNvSpPr>
          <p:nvPr>
            <p:ph idx="1"/>
          </p:nvPr>
        </p:nvSpPr>
        <p:spPr>
          <a:xfrm>
            <a:off x="6291923" y="1239927"/>
            <a:ext cx="4971824" cy="4680583"/>
          </a:xfrm>
        </p:spPr>
        <p:txBody>
          <a:bodyPr anchor="ctr">
            <a:normAutofit/>
          </a:bodyPr>
          <a:lstStyle/>
          <a:p>
            <a:r>
              <a:rPr lang="de-DE" sz="2000" dirty="0"/>
              <a:t>Vertraulichkeit</a:t>
            </a:r>
            <a:br>
              <a:rPr lang="de-DE" sz="2000" dirty="0"/>
            </a:br>
            <a:endParaRPr lang="de-DE" sz="2000" dirty="0"/>
          </a:p>
          <a:p>
            <a:r>
              <a:rPr lang="de-DE" sz="2000" dirty="0"/>
              <a:t>Zeit- und Kostenersparnis</a:t>
            </a:r>
          </a:p>
          <a:p>
            <a:endParaRPr lang="de-DE" sz="2000" dirty="0"/>
          </a:p>
          <a:p>
            <a:r>
              <a:rPr lang="de-DE" sz="2000" dirty="0"/>
              <a:t>Erhalt der Geschäftsbeziehung</a:t>
            </a:r>
          </a:p>
          <a:p>
            <a:endParaRPr lang="de-DE" sz="2000" dirty="0"/>
          </a:p>
          <a:p>
            <a:r>
              <a:rPr lang="de-DE" sz="2000" dirty="0"/>
              <a:t>Flexibilität</a:t>
            </a:r>
          </a:p>
        </p:txBody>
      </p:sp>
      <p:sp>
        <p:nvSpPr>
          <p:cNvPr id="4" name="Datumsplatzhalter 3">
            <a:extLst>
              <a:ext uri="{FF2B5EF4-FFF2-40B4-BE49-F238E27FC236}">
                <a16:creationId xmlns:a16="http://schemas.microsoft.com/office/drawing/2014/main" id="{CB7D56AA-1428-F916-F00E-BCC41C76BFEC}"/>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6CCE853D-D2BE-7C14-FC34-819E250D33F3}"/>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0808EDD3-9576-4496-9E03-BCA7C90CFB9D}"/>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27</a:t>
            </a:fld>
            <a:endParaRPr lang="en-US"/>
          </a:p>
        </p:txBody>
      </p:sp>
      <p:pic>
        <p:nvPicPr>
          <p:cNvPr id="7" name="Grafik 6">
            <a:extLst>
              <a:ext uri="{FF2B5EF4-FFF2-40B4-BE49-F238E27FC236}">
                <a16:creationId xmlns:a16="http://schemas.microsoft.com/office/drawing/2014/main" id="{FF8D2BDE-D669-0DE8-8AE8-62B1BDF89B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1102186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DDADBA5-C111-CF8B-0BB2-4812F4AFADF3}"/>
              </a:ext>
            </a:extLst>
          </p:cNvPr>
          <p:cNvSpPr>
            <a:spLocks noGrp="1"/>
          </p:cNvSpPr>
          <p:nvPr>
            <p:ph type="title"/>
          </p:nvPr>
        </p:nvSpPr>
        <p:spPr>
          <a:xfrm>
            <a:off x="1043631" y="809898"/>
            <a:ext cx="10173010" cy="1554480"/>
          </a:xfrm>
        </p:spPr>
        <p:txBody>
          <a:bodyPr anchor="ctr">
            <a:normAutofit/>
          </a:bodyPr>
          <a:lstStyle/>
          <a:p>
            <a:r>
              <a:rPr lang="de-DE" sz="4800"/>
              <a:t>Kulturelle Unterschiede und ihre Auswirkungen auf die Mediation</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3370D45E-7A83-6513-7C78-47E1D977BA4F}"/>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7E4CF3DF-2569-7589-96AE-7891A895A227}"/>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FA3AE497-F323-9B42-5D16-1785337D1565}"/>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28</a:t>
            </a:fld>
            <a:endParaRPr lang="en-US"/>
          </a:p>
        </p:txBody>
      </p:sp>
      <p:graphicFrame>
        <p:nvGraphicFramePr>
          <p:cNvPr id="8" name="Inhaltsplatzhalter 2">
            <a:extLst>
              <a:ext uri="{FF2B5EF4-FFF2-40B4-BE49-F238E27FC236}">
                <a16:creationId xmlns:a16="http://schemas.microsoft.com/office/drawing/2014/main" id="{A4312CB0-904F-2995-6A23-1788809533DF}"/>
              </a:ext>
            </a:extLst>
          </p:cNvPr>
          <p:cNvGraphicFramePr>
            <a:graphicFrameLocks noGrp="1"/>
          </p:cNvGraphicFramePr>
          <p:nvPr>
            <p:ph idx="1"/>
            <p:extLst>
              <p:ext uri="{D42A27DB-BD31-4B8C-83A1-F6EECF244321}">
                <p14:modId xmlns:p14="http://schemas.microsoft.com/office/powerpoint/2010/main" val="413195835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fik 2">
            <a:extLst>
              <a:ext uri="{FF2B5EF4-FFF2-40B4-BE49-F238E27FC236}">
                <a16:creationId xmlns:a16="http://schemas.microsoft.com/office/drawing/2014/main" id="{EC218EC6-E3FA-479D-27FE-647EB263076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743871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8"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4F6CFCA-53AB-B225-E2D1-3BB231A74170}"/>
              </a:ext>
            </a:extLst>
          </p:cNvPr>
          <p:cNvSpPr>
            <a:spLocks noGrp="1"/>
          </p:cNvSpPr>
          <p:nvPr>
            <p:ph type="title"/>
          </p:nvPr>
        </p:nvSpPr>
        <p:spPr>
          <a:xfrm>
            <a:off x="1043631" y="809898"/>
            <a:ext cx="9942716" cy="1554480"/>
          </a:xfrm>
        </p:spPr>
        <p:txBody>
          <a:bodyPr anchor="ctr">
            <a:normAutofit/>
          </a:bodyPr>
          <a:lstStyle/>
          <a:p>
            <a:r>
              <a:rPr lang="de-DE" sz="4800" dirty="0"/>
              <a:t>Einführung in die interkulturelle Mediation</a:t>
            </a:r>
          </a:p>
        </p:txBody>
      </p:sp>
      <p:sp>
        <p:nvSpPr>
          <p:cNvPr id="3" name="Inhaltsplatzhalter 2">
            <a:extLst>
              <a:ext uri="{FF2B5EF4-FFF2-40B4-BE49-F238E27FC236}">
                <a16:creationId xmlns:a16="http://schemas.microsoft.com/office/drawing/2014/main" id="{B39327A2-5C3A-8C8B-827F-22D9046B112C}"/>
              </a:ext>
            </a:extLst>
          </p:cNvPr>
          <p:cNvSpPr>
            <a:spLocks noGrp="1"/>
          </p:cNvSpPr>
          <p:nvPr>
            <p:ph idx="1"/>
          </p:nvPr>
        </p:nvSpPr>
        <p:spPr>
          <a:xfrm>
            <a:off x="1045028" y="3017522"/>
            <a:ext cx="9941319" cy="3124658"/>
          </a:xfrm>
        </p:spPr>
        <p:txBody>
          <a:bodyPr anchor="ctr">
            <a:normAutofit/>
          </a:bodyPr>
          <a:lstStyle/>
          <a:p>
            <a:pPr marL="514350" indent="-514350">
              <a:buAutoNum type="arabicPeriod"/>
            </a:pPr>
            <a:r>
              <a:rPr lang="de-DE" sz="2400" b="1" dirty="0"/>
              <a:t>Bedeutung kultureller Unterschiede in der Mediation</a:t>
            </a:r>
          </a:p>
          <a:p>
            <a:pPr marL="0" indent="0">
              <a:buNone/>
            </a:pPr>
            <a:endParaRPr lang="de-DE" sz="2400" dirty="0"/>
          </a:p>
          <a:p>
            <a:pPr marL="514350" indent="-514350">
              <a:buAutoNum type="alphaLcPeriod"/>
            </a:pPr>
            <a:r>
              <a:rPr lang="de-DE" sz="2400" dirty="0"/>
              <a:t>Kommunikationsstile: Direkte vs. indirekte Kommunikation</a:t>
            </a:r>
          </a:p>
          <a:p>
            <a:pPr marL="514350" indent="-514350">
              <a:buAutoNum type="alphaLcPeriod"/>
            </a:pPr>
            <a:r>
              <a:rPr lang="de-DE" sz="2400" dirty="0"/>
              <a:t>Konfliktverhalten: Konfrontation vs. Harmoniebedürfnis</a:t>
            </a:r>
          </a:p>
          <a:p>
            <a:pPr marL="514350" indent="-514350">
              <a:buAutoNum type="alphaLcPeriod"/>
            </a:pPr>
            <a:r>
              <a:rPr lang="de-DE" sz="2400" dirty="0"/>
              <a:t>Entscheidungsfindung: Individuelle vs. kollektive Entscheidungen</a:t>
            </a:r>
          </a:p>
          <a:p>
            <a:pPr marL="514350" indent="-514350">
              <a:buAutoNum type="alphaLcPeriod"/>
            </a:pPr>
            <a:r>
              <a:rPr lang="de-DE" sz="2400" dirty="0"/>
              <a:t>Hierarchieverständnis: Flache vs. ausgeprägte Hierarchien</a:t>
            </a:r>
          </a:p>
          <a:p>
            <a:pPr marL="514350" indent="-514350">
              <a:buAutoNum type="alphaLcPeriod"/>
            </a:pPr>
            <a:endParaRPr lang="de-DE" sz="2400" dirty="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7F74C5CC-B733-2414-D182-011F771DE8A3}"/>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0A1244E5-02D7-2FCB-6E4F-CA2BD3B6117D}"/>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37C2B86C-DE74-1B4C-C838-5C7EEA0A91F9}"/>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29</a:t>
            </a:fld>
            <a:endParaRPr lang="en-US"/>
          </a:p>
        </p:txBody>
      </p:sp>
      <p:pic>
        <p:nvPicPr>
          <p:cNvPr id="7" name="Grafik 6">
            <a:extLst>
              <a:ext uri="{FF2B5EF4-FFF2-40B4-BE49-F238E27FC236}">
                <a16:creationId xmlns:a16="http://schemas.microsoft.com/office/drawing/2014/main" id="{5B843BC7-72B6-D27E-F960-F41F2EB1DE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403436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31CFFB2F-6402-F70A-10B5-3A5C39849939}"/>
              </a:ext>
            </a:extLst>
          </p:cNvPr>
          <p:cNvSpPr>
            <a:spLocks noGrp="1"/>
          </p:cNvSpPr>
          <p:nvPr>
            <p:ph type="title"/>
          </p:nvPr>
        </p:nvSpPr>
        <p:spPr>
          <a:xfrm>
            <a:off x="640080" y="1243013"/>
            <a:ext cx="3855720" cy="4371974"/>
          </a:xfrm>
        </p:spPr>
        <p:txBody>
          <a:bodyPr>
            <a:normAutofit/>
          </a:bodyPr>
          <a:lstStyle/>
          <a:p>
            <a:r>
              <a:rPr lang="de-DE" sz="3600">
                <a:solidFill>
                  <a:schemeClr val="tx2"/>
                </a:solidFill>
              </a:rPr>
              <a:t>Agenda</a:t>
            </a:r>
          </a:p>
        </p:txBody>
      </p:sp>
      <p:sp>
        <p:nvSpPr>
          <p:cNvPr id="3" name="Inhaltsplatzhalter 2">
            <a:extLst>
              <a:ext uri="{FF2B5EF4-FFF2-40B4-BE49-F238E27FC236}">
                <a16:creationId xmlns:a16="http://schemas.microsoft.com/office/drawing/2014/main" id="{7F3F8B83-8A5F-E905-E8E1-10E9589FDD46}"/>
              </a:ext>
            </a:extLst>
          </p:cNvPr>
          <p:cNvSpPr>
            <a:spLocks noGrp="1"/>
          </p:cNvSpPr>
          <p:nvPr>
            <p:ph idx="1"/>
          </p:nvPr>
        </p:nvSpPr>
        <p:spPr>
          <a:xfrm>
            <a:off x="6172200" y="804672"/>
            <a:ext cx="5221224" cy="5230368"/>
          </a:xfrm>
        </p:spPr>
        <p:txBody>
          <a:bodyPr anchor="ctr">
            <a:normAutofit/>
          </a:bodyPr>
          <a:lstStyle/>
          <a:p>
            <a:pPr marL="342900" indent="-342900">
              <a:buAutoNum type="arabicPeriod"/>
            </a:pPr>
            <a:r>
              <a:rPr lang="de-DE" sz="1800" dirty="0">
                <a:solidFill>
                  <a:schemeClr val="tx2"/>
                </a:solidFill>
              </a:rPr>
              <a:t>Relevanz der Wirtschaftsmediation</a:t>
            </a:r>
          </a:p>
          <a:p>
            <a:pPr marL="342900" indent="-342900">
              <a:buAutoNum type="arabicPeriod"/>
            </a:pPr>
            <a:r>
              <a:rPr lang="de-DE" sz="1800" dirty="0">
                <a:solidFill>
                  <a:schemeClr val="tx2"/>
                </a:solidFill>
              </a:rPr>
              <a:t>Mehrwert von Mediation gegenüber dem Gerichtsverfahren</a:t>
            </a:r>
          </a:p>
          <a:p>
            <a:pPr marL="342900" indent="-342900">
              <a:buAutoNum type="arabicPeriod"/>
            </a:pPr>
            <a:r>
              <a:rPr lang="de-DE" sz="1800" dirty="0">
                <a:solidFill>
                  <a:schemeClr val="tx2"/>
                </a:solidFill>
              </a:rPr>
              <a:t>Kulturelle Unterschiede und Auswirkungen </a:t>
            </a:r>
          </a:p>
          <a:p>
            <a:pPr marL="342900" indent="-342900">
              <a:buAutoNum type="arabicPeriod"/>
            </a:pPr>
            <a:r>
              <a:rPr lang="de-DE" sz="1800" dirty="0">
                <a:solidFill>
                  <a:schemeClr val="tx2"/>
                </a:solidFill>
              </a:rPr>
              <a:t>Methoden der Mediation</a:t>
            </a:r>
          </a:p>
          <a:p>
            <a:pPr marL="342900" indent="-342900">
              <a:buAutoNum type="arabicPeriod"/>
            </a:pPr>
            <a:r>
              <a:rPr lang="de-DE" sz="1800" dirty="0">
                <a:solidFill>
                  <a:schemeClr val="tx2"/>
                </a:solidFill>
              </a:rPr>
              <a:t>Moderne Konzepte der Mediation</a:t>
            </a:r>
          </a:p>
          <a:p>
            <a:pPr marL="342900" indent="-342900">
              <a:buAutoNum type="arabicPeriod"/>
            </a:pPr>
            <a:r>
              <a:rPr lang="de-DE" sz="1800" dirty="0">
                <a:solidFill>
                  <a:schemeClr val="tx2"/>
                </a:solidFill>
              </a:rPr>
              <a:t>Techniken für Mediationsverhandlungen</a:t>
            </a:r>
          </a:p>
          <a:p>
            <a:pPr marL="342900" indent="-342900">
              <a:buAutoNum type="arabicPeriod"/>
            </a:pPr>
            <a:r>
              <a:rPr lang="de-DE" sz="1800" dirty="0">
                <a:solidFill>
                  <a:schemeClr val="tx2"/>
                </a:solidFill>
              </a:rPr>
              <a:t>Diskussion</a:t>
            </a:r>
          </a:p>
          <a:p>
            <a:pPr marL="342900" indent="-342900">
              <a:buAutoNum type="arabicPeriod"/>
            </a:pPr>
            <a:endParaRPr lang="de-DE" sz="1800" dirty="0">
              <a:solidFill>
                <a:schemeClr val="tx2"/>
              </a:solidFill>
            </a:endParaRPr>
          </a:p>
          <a:p>
            <a:pPr marL="342900" indent="-342900">
              <a:buAutoNum type="arabicPeriod"/>
            </a:pPr>
            <a:endParaRPr lang="de-DE" sz="1800" dirty="0">
              <a:solidFill>
                <a:schemeClr val="tx2"/>
              </a:solidFill>
            </a:endParaRPr>
          </a:p>
          <a:p>
            <a:pPr marL="0" indent="0">
              <a:buNone/>
            </a:pPr>
            <a:r>
              <a:rPr lang="de-DE" sz="1800" dirty="0">
                <a:solidFill>
                  <a:schemeClr val="tx2"/>
                </a:solidFill>
              </a:rPr>
              <a:t>Fallarbeit</a:t>
            </a:r>
            <a:br>
              <a:rPr lang="de-DE" sz="1800" dirty="0">
                <a:solidFill>
                  <a:schemeClr val="tx2"/>
                </a:solidFill>
              </a:rPr>
            </a:br>
            <a:br>
              <a:rPr lang="de-DE" sz="1800" dirty="0">
                <a:solidFill>
                  <a:schemeClr val="tx2"/>
                </a:solidFill>
              </a:rPr>
            </a:br>
            <a:endParaRPr lang="de-DE" sz="1800" dirty="0">
              <a:solidFill>
                <a:schemeClr val="tx2"/>
              </a:solidFill>
            </a:endParaRPr>
          </a:p>
        </p:txBody>
      </p:sp>
      <p:sp>
        <p:nvSpPr>
          <p:cNvPr id="4" name="Datumsplatzhalter 3">
            <a:extLst>
              <a:ext uri="{FF2B5EF4-FFF2-40B4-BE49-F238E27FC236}">
                <a16:creationId xmlns:a16="http://schemas.microsoft.com/office/drawing/2014/main" id="{192A528A-A79B-DCEB-D35F-6B0CF76DD2DC}"/>
              </a:ext>
            </a:extLst>
          </p:cNvPr>
          <p:cNvSpPr>
            <a:spLocks noGrp="1"/>
          </p:cNvSpPr>
          <p:nvPr>
            <p:ph type="dt" sz="half" idx="10"/>
          </p:nvPr>
        </p:nvSpPr>
        <p:spPr>
          <a:xfrm>
            <a:off x="804672" y="635635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D8C9D824-FE14-ABE8-453B-A45BF8EC1C6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36840EAD-BDA1-62CF-5633-5AC1DAF6DB51}"/>
              </a:ext>
            </a:extLst>
          </p:cNvPr>
          <p:cNvSpPr>
            <a:spLocks noGrp="1"/>
          </p:cNvSpPr>
          <p:nvPr>
            <p:ph type="sldNum" sz="quarter" idx="12"/>
          </p:nvPr>
        </p:nvSpPr>
        <p:spPr>
          <a:xfrm>
            <a:off x="8610600" y="6356350"/>
            <a:ext cx="2743200" cy="365125"/>
          </a:xfrm>
        </p:spPr>
        <p:txBody>
          <a:bodyPr>
            <a:normAutofit/>
          </a:bodyPr>
          <a:lstStyle/>
          <a:p>
            <a:pPr>
              <a:spcAft>
                <a:spcPts val="600"/>
              </a:spcAft>
            </a:pPr>
            <a:fld id="{BD8A8A1B-4E1E-43EF-8A39-7D4A3879B941}" type="slidenum">
              <a:rPr lang="en-US" smtClean="0"/>
              <a:pPr>
                <a:spcAft>
                  <a:spcPts val="600"/>
                </a:spcAft>
              </a:pPr>
              <a:t>3</a:t>
            </a:fld>
            <a:endParaRPr lang="en-US"/>
          </a:p>
        </p:txBody>
      </p:sp>
      <p:pic>
        <p:nvPicPr>
          <p:cNvPr id="7" name="Grafik 6">
            <a:extLst>
              <a:ext uri="{FF2B5EF4-FFF2-40B4-BE49-F238E27FC236}">
                <a16:creationId xmlns:a16="http://schemas.microsoft.com/office/drawing/2014/main" id="{8996735B-B4B8-0D54-2350-C3371F4752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525417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1E0EAAC-97D1-B6CB-369B-9F174E9189BA}"/>
              </a:ext>
            </a:extLst>
          </p:cNvPr>
          <p:cNvSpPr>
            <a:spLocks noGrp="1"/>
          </p:cNvSpPr>
          <p:nvPr>
            <p:ph type="title"/>
          </p:nvPr>
        </p:nvSpPr>
        <p:spPr>
          <a:xfrm>
            <a:off x="1043631" y="809898"/>
            <a:ext cx="9942716" cy="1554480"/>
          </a:xfrm>
        </p:spPr>
        <p:txBody>
          <a:bodyPr anchor="ctr">
            <a:normAutofit/>
          </a:bodyPr>
          <a:lstStyle/>
          <a:p>
            <a:r>
              <a:rPr lang="de-DE" sz="4800" dirty="0"/>
              <a:t>Einführung in die interkulturelle Mediation</a:t>
            </a:r>
          </a:p>
        </p:txBody>
      </p:sp>
      <p:sp>
        <p:nvSpPr>
          <p:cNvPr id="3" name="Inhaltsplatzhalter 2">
            <a:extLst>
              <a:ext uri="{FF2B5EF4-FFF2-40B4-BE49-F238E27FC236}">
                <a16:creationId xmlns:a16="http://schemas.microsoft.com/office/drawing/2014/main" id="{5E411A35-21F8-7120-853C-411C32459326}"/>
              </a:ext>
            </a:extLst>
          </p:cNvPr>
          <p:cNvSpPr>
            <a:spLocks noGrp="1"/>
          </p:cNvSpPr>
          <p:nvPr>
            <p:ph idx="1"/>
          </p:nvPr>
        </p:nvSpPr>
        <p:spPr>
          <a:xfrm>
            <a:off x="1045028" y="3017522"/>
            <a:ext cx="9941319" cy="3124658"/>
          </a:xfrm>
        </p:spPr>
        <p:txBody>
          <a:bodyPr anchor="ctr">
            <a:normAutofit/>
          </a:bodyPr>
          <a:lstStyle/>
          <a:p>
            <a:pPr marL="514350" indent="-514350">
              <a:buFont typeface="+mj-lt"/>
              <a:buAutoNum type="arabicPeriod" startAt="2"/>
            </a:pPr>
            <a:r>
              <a:rPr lang="de-DE" sz="2400" b="1" dirty="0"/>
              <a:t>Herausforderungen in der interkulturellen Mediation</a:t>
            </a:r>
          </a:p>
          <a:p>
            <a:pPr marL="0" indent="0">
              <a:buNone/>
            </a:pPr>
            <a:endParaRPr lang="de-DE" sz="2400" dirty="0"/>
          </a:p>
          <a:p>
            <a:pPr marL="514350" indent="-514350">
              <a:buAutoNum type="alphaLcPeriod"/>
            </a:pPr>
            <a:r>
              <a:rPr lang="de-DE" sz="2400" dirty="0"/>
              <a:t>Missverständnisse durch unterschiedliche Kommunikationsstile</a:t>
            </a:r>
          </a:p>
          <a:p>
            <a:pPr marL="514350" indent="-514350">
              <a:buAutoNum type="alphaLcPeriod"/>
            </a:pPr>
            <a:r>
              <a:rPr lang="de-DE" sz="2400" dirty="0"/>
              <a:t>Abweichende Konfliktlösungsstrategien</a:t>
            </a:r>
          </a:p>
          <a:p>
            <a:pPr marL="514350" indent="-514350">
              <a:buAutoNum type="alphaLcPeriod"/>
            </a:pPr>
            <a:r>
              <a:rPr lang="de-DE" sz="2400" dirty="0"/>
              <a:t>Unterschiedliche Vorstellungen von Zeit und Pünktlichkeit</a:t>
            </a:r>
          </a:p>
          <a:p>
            <a:pPr marL="514350" indent="-514350">
              <a:buAutoNum type="alphaLcPeriod"/>
            </a:pPr>
            <a:r>
              <a:rPr lang="de-DE" sz="2400" dirty="0"/>
              <a:t>Variierende Macht- und Hierarchieverhältnisse</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FEB18AF0-8177-EF6C-7F66-B1CDBD8A6481}"/>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51C4CF30-6D53-84DC-0F57-AE317156A39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459DEB77-0E7D-9DEA-F068-A2A77E8F577B}"/>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30</a:t>
            </a:fld>
            <a:endParaRPr lang="en-US"/>
          </a:p>
        </p:txBody>
      </p:sp>
      <p:pic>
        <p:nvPicPr>
          <p:cNvPr id="7" name="Grafik 6">
            <a:extLst>
              <a:ext uri="{FF2B5EF4-FFF2-40B4-BE49-F238E27FC236}">
                <a16:creationId xmlns:a16="http://schemas.microsoft.com/office/drawing/2014/main" id="{B8E1EB58-1E64-B023-4046-5F98C5CD84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122755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C45C896-A10B-D129-CD2F-A5A28D3C20DE}"/>
              </a:ext>
            </a:extLst>
          </p:cNvPr>
          <p:cNvSpPr>
            <a:spLocks noGrp="1"/>
          </p:cNvSpPr>
          <p:nvPr>
            <p:ph type="title"/>
          </p:nvPr>
        </p:nvSpPr>
        <p:spPr>
          <a:xfrm>
            <a:off x="1043631" y="809898"/>
            <a:ext cx="9942716" cy="1554480"/>
          </a:xfrm>
        </p:spPr>
        <p:txBody>
          <a:bodyPr anchor="ctr">
            <a:normAutofit/>
          </a:bodyPr>
          <a:lstStyle/>
          <a:p>
            <a:r>
              <a:rPr lang="de-DE" sz="4800" dirty="0"/>
              <a:t>Einführung in die interkulturelle Mediation</a:t>
            </a:r>
          </a:p>
        </p:txBody>
      </p:sp>
      <p:sp>
        <p:nvSpPr>
          <p:cNvPr id="3" name="Inhaltsplatzhalter 2">
            <a:extLst>
              <a:ext uri="{FF2B5EF4-FFF2-40B4-BE49-F238E27FC236}">
                <a16:creationId xmlns:a16="http://schemas.microsoft.com/office/drawing/2014/main" id="{0C01FCD0-0E3B-302E-694C-06DE097F86D0}"/>
              </a:ext>
            </a:extLst>
          </p:cNvPr>
          <p:cNvSpPr>
            <a:spLocks noGrp="1"/>
          </p:cNvSpPr>
          <p:nvPr>
            <p:ph idx="1"/>
          </p:nvPr>
        </p:nvSpPr>
        <p:spPr>
          <a:xfrm>
            <a:off x="1045028" y="3017522"/>
            <a:ext cx="9941319" cy="3124658"/>
          </a:xfrm>
        </p:spPr>
        <p:txBody>
          <a:bodyPr anchor="ctr">
            <a:normAutofit/>
          </a:bodyPr>
          <a:lstStyle/>
          <a:p>
            <a:pPr marL="514350" indent="-514350">
              <a:buFont typeface="+mj-lt"/>
              <a:buAutoNum type="arabicPeriod" startAt="3"/>
            </a:pPr>
            <a:r>
              <a:rPr lang="de-DE" sz="2400" b="1" dirty="0"/>
              <a:t>Chancen durch kulturelle Vielfalt</a:t>
            </a:r>
          </a:p>
          <a:p>
            <a:pPr marL="0" indent="0">
              <a:buNone/>
            </a:pPr>
            <a:endParaRPr lang="de-DE" sz="2400" dirty="0"/>
          </a:p>
          <a:p>
            <a:pPr marL="514350" indent="-514350">
              <a:buAutoNum type="alphaLcPeriod"/>
            </a:pPr>
            <a:r>
              <a:rPr lang="de-DE" sz="2400" dirty="0"/>
              <a:t>Innovative Lösungsansätze</a:t>
            </a:r>
          </a:p>
          <a:p>
            <a:pPr marL="514350" indent="-514350">
              <a:buAutoNum type="alphaLcPeriod"/>
            </a:pPr>
            <a:r>
              <a:rPr lang="de-DE" sz="2400" dirty="0"/>
              <a:t>Stärkung interkultureller Kompetenzen</a:t>
            </a:r>
          </a:p>
          <a:p>
            <a:pPr marL="514350" indent="-514350">
              <a:buAutoNum type="alphaLcPeriod"/>
            </a:pPr>
            <a:r>
              <a:rPr lang="de-DE" sz="2400" dirty="0"/>
              <a:t>Förderung von Toleranz und Respekt</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056FF1BB-7734-E3FF-3D9A-84D81EB8F7E0}"/>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38D3A34F-608E-50D5-BE8A-53C8EE8C9FD0}"/>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22A6C86-40BF-0441-18FC-80438E24892C}"/>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31</a:t>
            </a:fld>
            <a:endParaRPr lang="en-US"/>
          </a:p>
        </p:txBody>
      </p:sp>
      <p:pic>
        <p:nvPicPr>
          <p:cNvPr id="7" name="Grafik 6">
            <a:extLst>
              <a:ext uri="{FF2B5EF4-FFF2-40B4-BE49-F238E27FC236}">
                <a16:creationId xmlns:a16="http://schemas.microsoft.com/office/drawing/2014/main" id="{1248E0CB-294A-8464-73B5-25EBF718E7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628635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A64E770-0D4D-0663-2516-12BA530798B7}"/>
              </a:ext>
            </a:extLst>
          </p:cNvPr>
          <p:cNvSpPr>
            <a:spLocks noGrp="1"/>
          </p:cNvSpPr>
          <p:nvPr>
            <p:ph type="title"/>
          </p:nvPr>
        </p:nvSpPr>
        <p:spPr>
          <a:xfrm>
            <a:off x="1043631" y="809898"/>
            <a:ext cx="9942716" cy="1554480"/>
          </a:xfrm>
        </p:spPr>
        <p:txBody>
          <a:bodyPr anchor="ctr">
            <a:normAutofit/>
          </a:bodyPr>
          <a:lstStyle/>
          <a:p>
            <a:r>
              <a:rPr lang="de-DE" sz="4800"/>
              <a:t>Einführung in die interkulturelle Mediation</a:t>
            </a:r>
          </a:p>
        </p:txBody>
      </p:sp>
      <p:sp>
        <p:nvSpPr>
          <p:cNvPr id="3" name="Inhaltsplatzhalter 2">
            <a:extLst>
              <a:ext uri="{FF2B5EF4-FFF2-40B4-BE49-F238E27FC236}">
                <a16:creationId xmlns:a16="http://schemas.microsoft.com/office/drawing/2014/main" id="{BFB679AB-2B5D-C867-3EC5-87BA037135A6}"/>
              </a:ext>
            </a:extLst>
          </p:cNvPr>
          <p:cNvSpPr>
            <a:spLocks noGrp="1"/>
          </p:cNvSpPr>
          <p:nvPr>
            <p:ph idx="1"/>
          </p:nvPr>
        </p:nvSpPr>
        <p:spPr>
          <a:xfrm>
            <a:off x="1045028" y="3017522"/>
            <a:ext cx="9941319" cy="3124658"/>
          </a:xfrm>
        </p:spPr>
        <p:txBody>
          <a:bodyPr anchor="ctr">
            <a:normAutofit/>
          </a:bodyPr>
          <a:lstStyle/>
          <a:p>
            <a:pPr marL="514350" indent="-514350">
              <a:buFont typeface="+mj-lt"/>
              <a:buAutoNum type="arabicPeriod" startAt="4"/>
            </a:pPr>
            <a:r>
              <a:rPr lang="de-DE" sz="2400" b="1" dirty="0"/>
              <a:t>Praktische Empfehlungen für Mediatoren</a:t>
            </a:r>
          </a:p>
          <a:p>
            <a:pPr marL="514350" indent="-514350">
              <a:buFont typeface="+mj-lt"/>
              <a:buAutoNum type="arabicPeriod" startAt="4"/>
            </a:pPr>
            <a:endParaRPr lang="de-DE" sz="2400" dirty="0"/>
          </a:p>
          <a:p>
            <a:pPr marL="514350" indent="-514350">
              <a:buAutoNum type="alphaLcPeriod"/>
            </a:pPr>
            <a:r>
              <a:rPr lang="de-DE" sz="2400" dirty="0"/>
              <a:t>Kulturelle Sensibilität entwickeln</a:t>
            </a:r>
          </a:p>
          <a:p>
            <a:pPr marL="514350" indent="-514350">
              <a:buAutoNum type="alphaLcPeriod"/>
            </a:pPr>
            <a:r>
              <a:rPr lang="de-DE" sz="2400" dirty="0"/>
              <a:t>Anpassung des Mediationsprozesses</a:t>
            </a:r>
          </a:p>
          <a:p>
            <a:pPr marL="514350" indent="-514350">
              <a:buAutoNum type="alphaLcPeriod"/>
            </a:pPr>
            <a:r>
              <a:rPr lang="de-DE" sz="2400" dirty="0"/>
              <a:t>Einsatz von Dolmetschern oder Kulturmittlern</a:t>
            </a:r>
          </a:p>
          <a:p>
            <a:pPr marL="514350" indent="-514350">
              <a:buAutoNum type="alphaLcPeriod"/>
            </a:pPr>
            <a:r>
              <a:rPr lang="de-DE" sz="2400" dirty="0"/>
              <a:t>Schaffung eines neutralen sicheren Rahmens</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449E01F0-F3A7-EC4B-2DE8-B5D78DBCEF57}"/>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DA506C32-1B7A-5339-163E-1F3DCB1F7754}"/>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305B3D28-AF74-E016-65E6-F768A0B98EAF}"/>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32</a:t>
            </a:fld>
            <a:endParaRPr lang="en-US"/>
          </a:p>
        </p:txBody>
      </p:sp>
      <p:pic>
        <p:nvPicPr>
          <p:cNvPr id="7" name="Grafik 6">
            <a:extLst>
              <a:ext uri="{FF2B5EF4-FFF2-40B4-BE49-F238E27FC236}">
                <a16:creationId xmlns:a16="http://schemas.microsoft.com/office/drawing/2014/main" id="{2864E602-2EE7-468D-4549-2B28B67122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32861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FDD51C-7087-E4E8-C033-F3E80B262673}"/>
              </a:ext>
            </a:extLst>
          </p:cNvPr>
          <p:cNvSpPr>
            <a:spLocks noGrp="1"/>
          </p:cNvSpPr>
          <p:nvPr>
            <p:ph type="title"/>
          </p:nvPr>
        </p:nvSpPr>
        <p:spPr>
          <a:xfrm>
            <a:off x="1043631" y="809898"/>
            <a:ext cx="9942716" cy="1554480"/>
          </a:xfrm>
        </p:spPr>
        <p:txBody>
          <a:bodyPr anchor="ctr">
            <a:normAutofit/>
          </a:bodyPr>
          <a:lstStyle/>
          <a:p>
            <a:r>
              <a:rPr lang="de-DE" sz="4800" dirty="0"/>
              <a:t>Besonderheiten der italienischen Mediation</a:t>
            </a:r>
          </a:p>
        </p:txBody>
      </p:sp>
      <p:sp>
        <p:nvSpPr>
          <p:cNvPr id="3" name="Inhaltsplatzhalter 2">
            <a:extLst>
              <a:ext uri="{FF2B5EF4-FFF2-40B4-BE49-F238E27FC236}">
                <a16:creationId xmlns:a16="http://schemas.microsoft.com/office/drawing/2014/main" id="{534E2142-DE46-BC22-2262-046E88F2BC52}"/>
              </a:ext>
            </a:extLst>
          </p:cNvPr>
          <p:cNvSpPr>
            <a:spLocks noGrp="1"/>
          </p:cNvSpPr>
          <p:nvPr>
            <p:ph idx="1"/>
          </p:nvPr>
        </p:nvSpPr>
        <p:spPr>
          <a:xfrm>
            <a:off x="1045028" y="3017522"/>
            <a:ext cx="9941319" cy="3124658"/>
          </a:xfrm>
        </p:spPr>
        <p:txBody>
          <a:bodyPr anchor="ctr">
            <a:normAutofit/>
          </a:bodyPr>
          <a:lstStyle/>
          <a:p>
            <a:r>
              <a:rPr lang="de-DE" sz="2400" dirty="0"/>
              <a:t>Obligatorische Mediation</a:t>
            </a:r>
          </a:p>
          <a:p>
            <a:r>
              <a:rPr lang="de-DE" sz="2400" dirty="0"/>
              <a:t>Formelle Struktur</a:t>
            </a:r>
          </a:p>
          <a:p>
            <a:r>
              <a:rPr lang="de-DE" sz="2400" dirty="0"/>
              <a:t>Rolle des Mediators</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7BDE04D4-68BA-2D9D-9A61-BE32BD6CBE01}"/>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E56F93C8-E13F-0F94-EDE8-25F5676FCB0E}"/>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CC6464F6-9AE6-54C9-3741-37B4793B402E}"/>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33</a:t>
            </a:fld>
            <a:endParaRPr lang="en-US"/>
          </a:p>
        </p:txBody>
      </p:sp>
      <p:pic>
        <p:nvPicPr>
          <p:cNvPr id="7" name="Grafik 6">
            <a:extLst>
              <a:ext uri="{FF2B5EF4-FFF2-40B4-BE49-F238E27FC236}">
                <a16:creationId xmlns:a16="http://schemas.microsoft.com/office/drawing/2014/main" id="{9C8501C2-5B95-6011-6C24-93E9B1ED8A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4172772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3E1D8B-B559-7831-E6C4-A159D5E33115}"/>
              </a:ext>
            </a:extLst>
          </p:cNvPr>
          <p:cNvSpPr>
            <a:spLocks noGrp="1"/>
          </p:cNvSpPr>
          <p:nvPr>
            <p:ph type="title"/>
          </p:nvPr>
        </p:nvSpPr>
        <p:spPr>
          <a:xfrm>
            <a:off x="1043631" y="809898"/>
            <a:ext cx="9942716" cy="1554480"/>
          </a:xfrm>
        </p:spPr>
        <p:txBody>
          <a:bodyPr anchor="ctr">
            <a:normAutofit/>
          </a:bodyPr>
          <a:lstStyle/>
          <a:p>
            <a:r>
              <a:rPr lang="de-DE" sz="4800" dirty="0"/>
              <a:t>5 Phasen der Mediation</a:t>
            </a:r>
          </a:p>
        </p:txBody>
      </p:sp>
      <p:sp>
        <p:nvSpPr>
          <p:cNvPr id="3" name="Inhaltsplatzhalter 2">
            <a:extLst>
              <a:ext uri="{FF2B5EF4-FFF2-40B4-BE49-F238E27FC236}">
                <a16:creationId xmlns:a16="http://schemas.microsoft.com/office/drawing/2014/main" id="{2085CD4C-99B1-4234-AFE2-49089CB6936B}"/>
              </a:ext>
            </a:extLst>
          </p:cNvPr>
          <p:cNvSpPr>
            <a:spLocks noGrp="1"/>
          </p:cNvSpPr>
          <p:nvPr>
            <p:ph idx="1"/>
          </p:nvPr>
        </p:nvSpPr>
        <p:spPr>
          <a:xfrm>
            <a:off x="1045028" y="3017522"/>
            <a:ext cx="9941319" cy="3124658"/>
          </a:xfrm>
        </p:spPr>
        <p:txBody>
          <a:bodyPr anchor="ctr">
            <a:normAutofit/>
          </a:bodyPr>
          <a:lstStyle/>
          <a:p>
            <a:pPr marL="457200" indent="-457200">
              <a:buFont typeface="+mj-lt"/>
              <a:buAutoNum type="arabicParenBoth"/>
            </a:pPr>
            <a:r>
              <a:rPr lang="de-DE" sz="2200" b="1" dirty="0"/>
              <a:t>Vorbereitung</a:t>
            </a:r>
            <a:r>
              <a:rPr lang="de-DE" sz="2200" dirty="0"/>
              <a:t>: Schaffen einer soliden Basis für den Prozess.</a:t>
            </a:r>
          </a:p>
          <a:p>
            <a:pPr marL="457200" indent="-457200">
              <a:buFont typeface="+mj-lt"/>
              <a:buAutoNum type="arabicParenBoth"/>
            </a:pPr>
            <a:r>
              <a:rPr lang="de-DE" sz="2200" b="1" dirty="0"/>
              <a:t>Konfliktdarstellung</a:t>
            </a:r>
            <a:r>
              <a:rPr lang="de-DE" sz="2200" dirty="0"/>
              <a:t>: Beschreibung des Konflikts.</a:t>
            </a:r>
          </a:p>
          <a:p>
            <a:pPr marL="457200" indent="-457200">
              <a:buFont typeface="+mj-lt"/>
              <a:buAutoNum type="arabicParenBoth"/>
            </a:pPr>
            <a:r>
              <a:rPr lang="de-DE" sz="2200" b="1" dirty="0"/>
              <a:t>Themensammlung und Agenda</a:t>
            </a:r>
            <a:r>
              <a:rPr lang="de-DE" sz="2200" dirty="0"/>
              <a:t>: Sammeln der relevanten Themen.</a:t>
            </a:r>
          </a:p>
          <a:p>
            <a:pPr marL="457200" indent="-457200">
              <a:buFont typeface="+mj-lt"/>
              <a:buAutoNum type="arabicParenBoth"/>
            </a:pPr>
            <a:r>
              <a:rPr lang="de-DE" sz="2200" b="1" dirty="0"/>
              <a:t>Interessensklärung</a:t>
            </a:r>
            <a:r>
              <a:rPr lang="de-DE" sz="2200" dirty="0"/>
              <a:t>: Klärung der Interessen der Parteien.</a:t>
            </a:r>
          </a:p>
          <a:p>
            <a:pPr marL="457200" indent="-457200">
              <a:buFont typeface="+mj-lt"/>
              <a:buAutoNum type="arabicParenBoth"/>
            </a:pPr>
            <a:r>
              <a:rPr lang="de-DE" sz="2200" b="1" dirty="0"/>
              <a:t>Lösungsoptionen</a:t>
            </a:r>
            <a:r>
              <a:rPr lang="de-DE" sz="2200" dirty="0"/>
              <a:t> entwickeln: Erarbeitung von Lösungsmöglichkeiten.</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5EA00779-0D59-9691-B52D-3FA80BD14CF5}"/>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0CE476E2-EBB2-CB7E-2CAA-1CFB80471407}"/>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4AC6B705-C03C-F447-C0A9-A3B7DB60258E}"/>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34</a:t>
            </a:fld>
            <a:endParaRPr lang="en-US"/>
          </a:p>
        </p:txBody>
      </p:sp>
      <p:pic>
        <p:nvPicPr>
          <p:cNvPr id="7" name="Grafik 6">
            <a:extLst>
              <a:ext uri="{FF2B5EF4-FFF2-40B4-BE49-F238E27FC236}">
                <a16:creationId xmlns:a16="http://schemas.microsoft.com/office/drawing/2014/main" id="{8CDD36CB-F5C0-701E-142A-1DE9277E38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547780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26101D-2058-E78C-6C55-65683A023378}"/>
              </a:ext>
            </a:extLst>
          </p:cNvPr>
          <p:cNvSpPr>
            <a:spLocks noGrp="1"/>
          </p:cNvSpPr>
          <p:nvPr>
            <p:ph type="title"/>
          </p:nvPr>
        </p:nvSpPr>
        <p:spPr>
          <a:xfrm>
            <a:off x="1282963" y="1238080"/>
            <a:ext cx="9849751" cy="1349671"/>
          </a:xfrm>
        </p:spPr>
        <p:txBody>
          <a:bodyPr anchor="b">
            <a:normAutofit/>
          </a:bodyPr>
          <a:lstStyle/>
          <a:p>
            <a:r>
              <a:rPr lang="de-DE" sz="5400" dirty="0"/>
              <a:t>Allparteilichkeit</a:t>
            </a:r>
          </a:p>
        </p:txBody>
      </p:sp>
      <p:sp>
        <p:nvSpPr>
          <p:cNvPr id="3" name="Inhaltsplatzhalter 2">
            <a:extLst>
              <a:ext uri="{FF2B5EF4-FFF2-40B4-BE49-F238E27FC236}">
                <a16:creationId xmlns:a16="http://schemas.microsoft.com/office/drawing/2014/main" id="{FDF32DEC-8123-1665-D498-A2C16B418C49}"/>
              </a:ext>
            </a:extLst>
          </p:cNvPr>
          <p:cNvSpPr>
            <a:spLocks noGrp="1"/>
          </p:cNvSpPr>
          <p:nvPr>
            <p:ph idx="1"/>
          </p:nvPr>
        </p:nvSpPr>
        <p:spPr>
          <a:xfrm>
            <a:off x="1289304" y="2902913"/>
            <a:ext cx="9849751" cy="3032168"/>
          </a:xfrm>
        </p:spPr>
        <p:txBody>
          <a:bodyPr anchor="ctr">
            <a:normAutofit/>
          </a:bodyPr>
          <a:lstStyle/>
          <a:p>
            <a:pPr marL="0" indent="0" algn="just">
              <a:buNone/>
            </a:pPr>
            <a:r>
              <a:rPr lang="de-DE" sz="2000" dirty="0"/>
              <a:t>Der Mediator wahrt eine neutrale Haltung und behandelt alle Parteien gleichwertig. Dies schafft ein ausgewogenes Machtverhältnis und fördert die Fairness im Prozess.</a:t>
            </a:r>
            <a:endParaRPr lang="de-DE" sz="8000" dirty="0"/>
          </a:p>
        </p:txBody>
      </p:sp>
      <p:sp>
        <p:nvSpPr>
          <p:cNvPr id="4" name="Datumsplatzhalter 3">
            <a:extLst>
              <a:ext uri="{FF2B5EF4-FFF2-40B4-BE49-F238E27FC236}">
                <a16:creationId xmlns:a16="http://schemas.microsoft.com/office/drawing/2014/main" id="{3DB70C53-16FE-FBA6-7358-1EB438E506D1}"/>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5B0BF0F5-7117-0E22-2481-5C29BFA91A4F}"/>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2825FB4-A581-051A-EDEB-51FAC3CC96B0}"/>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35</a:t>
            </a:fld>
            <a:endParaRPr lang="en-US"/>
          </a:p>
        </p:txBody>
      </p:sp>
      <p:pic>
        <p:nvPicPr>
          <p:cNvPr id="7" name="Grafik 6">
            <a:extLst>
              <a:ext uri="{FF2B5EF4-FFF2-40B4-BE49-F238E27FC236}">
                <a16:creationId xmlns:a16="http://schemas.microsoft.com/office/drawing/2014/main" id="{6E55114F-747E-D72D-F3A4-396EF2AA0A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3735644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918AE0-777A-30AA-5628-7CB2ED9C658D}"/>
              </a:ext>
            </a:extLst>
          </p:cNvPr>
          <p:cNvSpPr>
            <a:spLocks noGrp="1"/>
          </p:cNvSpPr>
          <p:nvPr>
            <p:ph type="title"/>
          </p:nvPr>
        </p:nvSpPr>
        <p:spPr>
          <a:xfrm>
            <a:off x="1153615" y="1239927"/>
            <a:ext cx="4375513" cy="4680583"/>
          </a:xfrm>
        </p:spPr>
        <p:txBody>
          <a:bodyPr anchor="ctr">
            <a:normAutofit/>
          </a:bodyPr>
          <a:lstStyle/>
          <a:p>
            <a:r>
              <a:rPr lang="de-DE" dirty="0"/>
              <a:t>Maßnahmen</a:t>
            </a:r>
            <a:endParaRPr lang="de-DE" sz="3600" dirty="0"/>
          </a:p>
        </p:txBody>
      </p:sp>
      <p:sp>
        <p:nvSpPr>
          <p:cNvPr id="3" name="Inhaltsplatzhalter 2">
            <a:extLst>
              <a:ext uri="{FF2B5EF4-FFF2-40B4-BE49-F238E27FC236}">
                <a16:creationId xmlns:a16="http://schemas.microsoft.com/office/drawing/2014/main" id="{7A08E2E8-FFD3-BFD1-C421-9527DA8DE58A}"/>
              </a:ext>
            </a:extLst>
          </p:cNvPr>
          <p:cNvSpPr>
            <a:spLocks noGrp="1"/>
          </p:cNvSpPr>
          <p:nvPr>
            <p:ph idx="1"/>
          </p:nvPr>
        </p:nvSpPr>
        <p:spPr>
          <a:xfrm>
            <a:off x="6291923" y="1239927"/>
            <a:ext cx="4971824" cy="4680583"/>
          </a:xfrm>
        </p:spPr>
        <p:txBody>
          <a:bodyPr anchor="ctr">
            <a:normAutofit/>
          </a:bodyPr>
          <a:lstStyle/>
          <a:p>
            <a:r>
              <a:rPr lang="de-DE" sz="2000" dirty="0"/>
              <a:t>Gleichmäßige Redezeit für alle Parteien</a:t>
            </a:r>
          </a:p>
          <a:p>
            <a:endParaRPr lang="de-DE" sz="2000" dirty="0"/>
          </a:p>
          <a:p>
            <a:r>
              <a:rPr lang="de-DE" sz="2000" dirty="0"/>
              <a:t>Vermeidung von Parteinahme oder Wertungen</a:t>
            </a:r>
          </a:p>
          <a:p>
            <a:endParaRPr lang="de-DE" sz="2000" dirty="0"/>
          </a:p>
          <a:p>
            <a:r>
              <a:rPr lang="de-DE" sz="2000" dirty="0"/>
              <a:t>Sensibilität für Machtungleichheiten und deren Ausgleich</a:t>
            </a:r>
          </a:p>
        </p:txBody>
      </p:sp>
      <p:sp>
        <p:nvSpPr>
          <p:cNvPr id="4" name="Datumsplatzhalter 3">
            <a:extLst>
              <a:ext uri="{FF2B5EF4-FFF2-40B4-BE49-F238E27FC236}">
                <a16:creationId xmlns:a16="http://schemas.microsoft.com/office/drawing/2014/main" id="{28579C37-9DF0-6ED3-98F5-9A1F70DE68B4}"/>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236CE53-5AD1-1AC3-D473-49EDEB08FFD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E281BF8-6C9A-0B3A-E056-DFACD2C2532A}"/>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36</a:t>
            </a:fld>
            <a:endParaRPr lang="en-US"/>
          </a:p>
        </p:txBody>
      </p:sp>
      <p:pic>
        <p:nvPicPr>
          <p:cNvPr id="7" name="Grafik 6">
            <a:extLst>
              <a:ext uri="{FF2B5EF4-FFF2-40B4-BE49-F238E27FC236}">
                <a16:creationId xmlns:a16="http://schemas.microsoft.com/office/drawing/2014/main" id="{2BF44A30-4F9E-C6AC-691B-AA09AE47FA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3946946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3E1D8B-B559-7831-E6C4-A159D5E33115}"/>
              </a:ext>
            </a:extLst>
          </p:cNvPr>
          <p:cNvSpPr>
            <a:spLocks noGrp="1"/>
          </p:cNvSpPr>
          <p:nvPr>
            <p:ph type="title"/>
          </p:nvPr>
        </p:nvSpPr>
        <p:spPr>
          <a:xfrm>
            <a:off x="1043631" y="809898"/>
            <a:ext cx="9942716" cy="1554480"/>
          </a:xfrm>
        </p:spPr>
        <p:txBody>
          <a:bodyPr anchor="ctr">
            <a:normAutofit/>
          </a:bodyPr>
          <a:lstStyle/>
          <a:p>
            <a:r>
              <a:rPr lang="de-DE" sz="4800"/>
              <a:t>Methoden der Mediation</a:t>
            </a:r>
          </a:p>
        </p:txBody>
      </p:sp>
      <p:sp>
        <p:nvSpPr>
          <p:cNvPr id="3" name="Inhaltsplatzhalter 2">
            <a:extLst>
              <a:ext uri="{FF2B5EF4-FFF2-40B4-BE49-F238E27FC236}">
                <a16:creationId xmlns:a16="http://schemas.microsoft.com/office/drawing/2014/main" id="{2085CD4C-99B1-4234-AFE2-49089CB6936B}"/>
              </a:ext>
            </a:extLst>
          </p:cNvPr>
          <p:cNvSpPr>
            <a:spLocks noGrp="1"/>
          </p:cNvSpPr>
          <p:nvPr>
            <p:ph idx="1"/>
          </p:nvPr>
        </p:nvSpPr>
        <p:spPr>
          <a:xfrm>
            <a:off x="1045028" y="3017522"/>
            <a:ext cx="9941319" cy="3124658"/>
          </a:xfrm>
        </p:spPr>
        <p:txBody>
          <a:bodyPr anchor="ctr">
            <a:normAutofit/>
          </a:bodyPr>
          <a:lstStyle/>
          <a:p>
            <a:r>
              <a:rPr lang="de-DE" sz="2200" dirty="0"/>
              <a:t>Harvard-Methode</a:t>
            </a:r>
          </a:p>
          <a:p>
            <a:endParaRPr lang="de-DE" sz="2200" dirty="0"/>
          </a:p>
          <a:p>
            <a:r>
              <a:rPr lang="de-DE" sz="2200" dirty="0"/>
              <a:t>Klassische Mediationstechniken</a:t>
            </a:r>
          </a:p>
          <a:p>
            <a:endParaRPr lang="de-DE" sz="2200" dirty="0"/>
          </a:p>
          <a:p>
            <a:r>
              <a:rPr lang="de-DE" sz="2200" dirty="0" err="1"/>
              <a:t>Crucial</a:t>
            </a:r>
            <a:r>
              <a:rPr lang="de-DE" sz="2200" dirty="0"/>
              <a:t> Conversations Methode</a:t>
            </a:r>
          </a:p>
          <a:p>
            <a:endParaRPr lang="de-DE" sz="2200" dirty="0"/>
          </a:p>
          <a:p>
            <a:r>
              <a:rPr lang="de-DE" sz="2200" dirty="0"/>
              <a:t>Umgang mit schwierigen Gesprächspartnern</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5EA00779-0D59-9691-B52D-3FA80BD14CF5}"/>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0CE476E2-EBB2-CB7E-2CAA-1CFB80471407}"/>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4AC6B705-C03C-F447-C0A9-A3B7DB60258E}"/>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37</a:t>
            </a:fld>
            <a:endParaRPr lang="en-US"/>
          </a:p>
        </p:txBody>
      </p:sp>
      <p:pic>
        <p:nvPicPr>
          <p:cNvPr id="7" name="Grafik 6">
            <a:extLst>
              <a:ext uri="{FF2B5EF4-FFF2-40B4-BE49-F238E27FC236}">
                <a16:creationId xmlns:a16="http://schemas.microsoft.com/office/drawing/2014/main" id="{8CDD36CB-F5C0-701E-142A-1DE9277E38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3650232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79F2EA-7EB7-05FD-038A-B37EA242725E}"/>
              </a:ext>
            </a:extLst>
          </p:cNvPr>
          <p:cNvSpPr>
            <a:spLocks noGrp="1"/>
          </p:cNvSpPr>
          <p:nvPr>
            <p:ph type="title"/>
          </p:nvPr>
        </p:nvSpPr>
        <p:spPr>
          <a:xfrm>
            <a:off x="1043631" y="809898"/>
            <a:ext cx="9942716" cy="1554480"/>
          </a:xfrm>
        </p:spPr>
        <p:txBody>
          <a:bodyPr anchor="ctr">
            <a:normAutofit/>
          </a:bodyPr>
          <a:lstStyle/>
          <a:p>
            <a:r>
              <a:rPr lang="de-DE" sz="4800" dirty="0"/>
              <a:t>Harvard-Konzept – Prinzipien der Verhandlungsführung</a:t>
            </a:r>
          </a:p>
        </p:txBody>
      </p:sp>
      <p:sp>
        <p:nvSpPr>
          <p:cNvPr id="3" name="Inhaltsplatzhalter 2">
            <a:extLst>
              <a:ext uri="{FF2B5EF4-FFF2-40B4-BE49-F238E27FC236}">
                <a16:creationId xmlns:a16="http://schemas.microsoft.com/office/drawing/2014/main" id="{07176B6A-198A-77E1-0B15-E57A3EDC2395}"/>
              </a:ext>
            </a:extLst>
          </p:cNvPr>
          <p:cNvSpPr>
            <a:spLocks noGrp="1"/>
          </p:cNvSpPr>
          <p:nvPr>
            <p:ph idx="1"/>
          </p:nvPr>
        </p:nvSpPr>
        <p:spPr>
          <a:xfrm>
            <a:off x="1045028" y="3017522"/>
            <a:ext cx="9941319" cy="3124658"/>
          </a:xfrm>
        </p:spPr>
        <p:txBody>
          <a:bodyPr anchor="ctr">
            <a:normAutofit/>
          </a:bodyPr>
          <a:lstStyle/>
          <a:p>
            <a:r>
              <a:rPr lang="de-DE" sz="2400" dirty="0"/>
              <a:t>Trennung von Person und Problem</a:t>
            </a:r>
            <a:br>
              <a:rPr lang="de-DE" sz="2400" dirty="0"/>
            </a:br>
            <a:endParaRPr lang="de-DE" sz="2400" dirty="0"/>
          </a:p>
          <a:p>
            <a:r>
              <a:rPr lang="de-DE" sz="2400" dirty="0"/>
              <a:t>Fokus auf Interessen statt Positionen</a:t>
            </a:r>
            <a:br>
              <a:rPr lang="de-DE" sz="2400" dirty="0"/>
            </a:br>
            <a:endParaRPr lang="de-DE" sz="2400" dirty="0"/>
          </a:p>
          <a:p>
            <a:r>
              <a:rPr lang="de-DE" sz="2400" dirty="0"/>
              <a:t>Entwicklung von Entscheidungsoptionen</a:t>
            </a:r>
            <a:br>
              <a:rPr lang="de-DE" sz="2400" dirty="0"/>
            </a:br>
            <a:endParaRPr lang="de-DE" sz="2400" dirty="0"/>
          </a:p>
          <a:p>
            <a:r>
              <a:rPr lang="de-DE" sz="2400" dirty="0"/>
              <a:t>Anwendung objektiver Beurteilungskriterien</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C6E091F4-E883-2466-A00F-E97554FF496D}"/>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F516283A-B117-5EDC-3D18-12F5DE228C06}"/>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8B38BD9E-0AF9-8585-4EF7-3905294B0A35}"/>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38</a:t>
            </a:fld>
            <a:endParaRPr lang="en-US"/>
          </a:p>
        </p:txBody>
      </p:sp>
      <p:pic>
        <p:nvPicPr>
          <p:cNvPr id="7" name="Grafik 6">
            <a:extLst>
              <a:ext uri="{FF2B5EF4-FFF2-40B4-BE49-F238E27FC236}">
                <a16:creationId xmlns:a16="http://schemas.microsoft.com/office/drawing/2014/main" id="{BA7D8D15-2C28-4500-1EDA-C5009DC4BF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222598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88ACE43-409B-4BFC-7481-1718B6FBCA03}"/>
              </a:ext>
            </a:extLst>
          </p:cNvPr>
          <p:cNvSpPr>
            <a:spLocks noGrp="1"/>
          </p:cNvSpPr>
          <p:nvPr>
            <p:ph type="title"/>
          </p:nvPr>
        </p:nvSpPr>
        <p:spPr>
          <a:xfrm>
            <a:off x="1043631" y="809898"/>
            <a:ext cx="9942716" cy="1554480"/>
          </a:xfrm>
        </p:spPr>
        <p:txBody>
          <a:bodyPr anchor="ctr">
            <a:normAutofit/>
          </a:bodyPr>
          <a:lstStyle/>
          <a:p>
            <a:r>
              <a:rPr lang="de-DE" sz="4800" dirty="0"/>
              <a:t>Klassische Mediationstechniken</a:t>
            </a:r>
          </a:p>
        </p:txBody>
      </p:sp>
      <p:sp>
        <p:nvSpPr>
          <p:cNvPr id="3" name="Inhaltsplatzhalter 2">
            <a:extLst>
              <a:ext uri="{FF2B5EF4-FFF2-40B4-BE49-F238E27FC236}">
                <a16:creationId xmlns:a16="http://schemas.microsoft.com/office/drawing/2014/main" id="{195D0075-9B04-13BB-6EC8-B077A9F5C89B}"/>
              </a:ext>
            </a:extLst>
          </p:cNvPr>
          <p:cNvSpPr>
            <a:spLocks noGrp="1"/>
          </p:cNvSpPr>
          <p:nvPr>
            <p:ph idx="1"/>
          </p:nvPr>
        </p:nvSpPr>
        <p:spPr>
          <a:xfrm>
            <a:off x="1045028" y="3017522"/>
            <a:ext cx="9941319" cy="3124658"/>
          </a:xfrm>
        </p:spPr>
        <p:txBody>
          <a:bodyPr anchor="ctr">
            <a:normAutofit fontScale="85000" lnSpcReduction="20000"/>
          </a:bodyPr>
          <a:lstStyle/>
          <a:p>
            <a:r>
              <a:rPr lang="de-DE" sz="2400" dirty="0"/>
              <a:t>Aktives Zuhören</a:t>
            </a:r>
          </a:p>
          <a:p>
            <a:endParaRPr lang="de-DE" sz="2400" dirty="0"/>
          </a:p>
          <a:p>
            <a:r>
              <a:rPr lang="de-DE" sz="2400" dirty="0"/>
              <a:t>Fragetechniken</a:t>
            </a:r>
          </a:p>
          <a:p>
            <a:endParaRPr lang="de-DE" sz="2400" dirty="0"/>
          </a:p>
          <a:p>
            <a:r>
              <a:rPr lang="de-DE" sz="2400" dirty="0"/>
              <a:t>Allparteilichkeit</a:t>
            </a:r>
          </a:p>
          <a:p>
            <a:endParaRPr lang="de-DE" sz="2400" dirty="0"/>
          </a:p>
          <a:p>
            <a:r>
              <a:rPr lang="de-DE" sz="2400" dirty="0"/>
              <a:t>Visualisierung</a:t>
            </a:r>
          </a:p>
          <a:p>
            <a:endParaRPr lang="de-DE" sz="2400" dirty="0"/>
          </a:p>
          <a:p>
            <a:r>
              <a:rPr lang="de-DE" sz="2400" dirty="0"/>
              <a:t>Shuttle-Mediation</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EEB333D0-2E97-12F2-8249-D571A70E710E}"/>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19AF82B0-C81E-B468-3244-1E6A6FE8ED6F}"/>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4F043C1-0455-53A3-C0F1-B25834CD0913}"/>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39</a:t>
            </a:fld>
            <a:endParaRPr lang="en-US"/>
          </a:p>
        </p:txBody>
      </p:sp>
      <p:pic>
        <p:nvPicPr>
          <p:cNvPr id="8" name="Grafik 7">
            <a:extLst>
              <a:ext uri="{FF2B5EF4-FFF2-40B4-BE49-F238E27FC236}">
                <a16:creationId xmlns:a16="http://schemas.microsoft.com/office/drawing/2014/main" id="{38E8FB0E-50A4-344D-3972-A3EC9DB086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91351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E4BA4-B7D4-9A13-68C1-A5984B0D66CB}"/>
              </a:ext>
            </a:extLst>
          </p:cNvPr>
          <p:cNvSpPr>
            <a:spLocks noGrp="1"/>
          </p:cNvSpPr>
          <p:nvPr>
            <p:ph type="title"/>
          </p:nvPr>
        </p:nvSpPr>
        <p:spPr/>
        <p:txBody>
          <a:bodyPr/>
          <a:lstStyle/>
          <a:p>
            <a:r>
              <a:rPr lang="de-DE" sz="4400" dirty="0"/>
              <a:t>Relevanz der Wirtschaftsmediation im internationalen Umfeld</a:t>
            </a:r>
            <a:endParaRPr lang="de-DE" dirty="0"/>
          </a:p>
        </p:txBody>
      </p:sp>
      <p:graphicFrame>
        <p:nvGraphicFramePr>
          <p:cNvPr id="8" name="Inhaltsplatzhalter 2">
            <a:extLst>
              <a:ext uri="{FF2B5EF4-FFF2-40B4-BE49-F238E27FC236}">
                <a16:creationId xmlns:a16="http://schemas.microsoft.com/office/drawing/2014/main" id="{63685165-0913-8509-D11A-FAEBCB78434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umsplatzhalter 3">
            <a:extLst>
              <a:ext uri="{FF2B5EF4-FFF2-40B4-BE49-F238E27FC236}">
                <a16:creationId xmlns:a16="http://schemas.microsoft.com/office/drawing/2014/main" id="{4E02DC7A-FB3D-F314-B801-037A458CE397}"/>
              </a:ext>
            </a:extLst>
          </p:cNvPr>
          <p:cNvSpPr>
            <a:spLocks noGrp="1"/>
          </p:cNvSpPr>
          <p:nvPr>
            <p:ph type="dt" sz="half" idx="10"/>
          </p:nvPr>
        </p:nvSpPr>
        <p:spPr/>
        <p:txBody>
          <a:bodyPr/>
          <a:lstStyle/>
          <a:p>
            <a:r>
              <a:rPr lang="de-DE"/>
              <a:t>09.05.2025</a:t>
            </a:r>
            <a:endParaRPr lang="en-US" dirty="0"/>
          </a:p>
        </p:txBody>
      </p:sp>
      <p:sp>
        <p:nvSpPr>
          <p:cNvPr id="5" name="Fußzeilenplatzhalter 4">
            <a:extLst>
              <a:ext uri="{FF2B5EF4-FFF2-40B4-BE49-F238E27FC236}">
                <a16:creationId xmlns:a16="http://schemas.microsoft.com/office/drawing/2014/main" id="{34B6DFB6-8491-DA20-254B-BAE3593F71B1}"/>
              </a:ext>
            </a:extLst>
          </p:cNvPr>
          <p:cNvSpPr>
            <a:spLocks noGrp="1"/>
          </p:cNvSpPr>
          <p:nvPr>
            <p:ph type="ftr" sz="quarter" idx="11"/>
          </p:nvPr>
        </p:nvSpPr>
        <p:spPr/>
        <p:txBody>
          <a:bodyPr/>
          <a:lstStyle/>
          <a:p>
            <a:r>
              <a:rPr lang="en-US"/>
              <a:t>Dr. Marc Laukemann</a:t>
            </a:r>
            <a:endParaRPr lang="en-US" dirty="0"/>
          </a:p>
        </p:txBody>
      </p:sp>
      <p:sp>
        <p:nvSpPr>
          <p:cNvPr id="6" name="Foliennummernplatzhalter 5">
            <a:extLst>
              <a:ext uri="{FF2B5EF4-FFF2-40B4-BE49-F238E27FC236}">
                <a16:creationId xmlns:a16="http://schemas.microsoft.com/office/drawing/2014/main" id="{4ADA53C9-0A40-711E-B776-29D815112D5F}"/>
              </a:ext>
            </a:extLst>
          </p:cNvPr>
          <p:cNvSpPr>
            <a:spLocks noGrp="1"/>
          </p:cNvSpPr>
          <p:nvPr>
            <p:ph type="sldNum" sz="quarter" idx="12"/>
          </p:nvPr>
        </p:nvSpPr>
        <p:spPr/>
        <p:txBody>
          <a:bodyPr/>
          <a:lstStyle/>
          <a:p>
            <a:fld id="{BD8A8A1B-4E1E-43EF-8A39-7D4A3879B941}" type="slidenum">
              <a:rPr lang="en-US" smtClean="0"/>
              <a:pPr/>
              <a:t>4</a:t>
            </a:fld>
            <a:endParaRPr lang="en-US" dirty="0"/>
          </a:p>
        </p:txBody>
      </p:sp>
      <p:pic>
        <p:nvPicPr>
          <p:cNvPr id="3" name="Grafik 2">
            <a:extLst>
              <a:ext uri="{FF2B5EF4-FFF2-40B4-BE49-F238E27FC236}">
                <a16:creationId xmlns:a16="http://schemas.microsoft.com/office/drawing/2014/main" id="{00FAB663-2462-9B37-6A2F-61F0AB4D3F2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243093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26101D-2058-E78C-6C55-65683A023378}"/>
              </a:ext>
            </a:extLst>
          </p:cNvPr>
          <p:cNvSpPr>
            <a:spLocks noGrp="1"/>
          </p:cNvSpPr>
          <p:nvPr>
            <p:ph type="title"/>
          </p:nvPr>
        </p:nvSpPr>
        <p:spPr>
          <a:xfrm>
            <a:off x="1282963" y="1238080"/>
            <a:ext cx="9849751" cy="1349671"/>
          </a:xfrm>
        </p:spPr>
        <p:txBody>
          <a:bodyPr anchor="b">
            <a:normAutofit/>
          </a:bodyPr>
          <a:lstStyle/>
          <a:p>
            <a:r>
              <a:rPr lang="de-DE" sz="5400" dirty="0"/>
              <a:t>Aktives Zuhören</a:t>
            </a:r>
          </a:p>
        </p:txBody>
      </p:sp>
      <p:sp>
        <p:nvSpPr>
          <p:cNvPr id="3" name="Inhaltsplatzhalter 2">
            <a:extLst>
              <a:ext uri="{FF2B5EF4-FFF2-40B4-BE49-F238E27FC236}">
                <a16:creationId xmlns:a16="http://schemas.microsoft.com/office/drawing/2014/main" id="{FDF32DEC-8123-1665-D498-A2C16B418C49}"/>
              </a:ext>
            </a:extLst>
          </p:cNvPr>
          <p:cNvSpPr>
            <a:spLocks noGrp="1"/>
          </p:cNvSpPr>
          <p:nvPr>
            <p:ph idx="1"/>
          </p:nvPr>
        </p:nvSpPr>
        <p:spPr>
          <a:xfrm>
            <a:off x="1289304" y="2902913"/>
            <a:ext cx="9849751" cy="3032168"/>
          </a:xfrm>
        </p:spPr>
        <p:txBody>
          <a:bodyPr anchor="ctr">
            <a:normAutofit/>
          </a:bodyPr>
          <a:lstStyle/>
          <a:p>
            <a:pPr marL="0" indent="0" algn="just">
              <a:buNone/>
            </a:pPr>
            <a:r>
              <a:rPr lang="de-DE" sz="2000" dirty="0"/>
              <a:t>Aktives Zuhören ist eine zentrale Technik in der Mediation. Der Mediator zeigt durch verbale und nonverbale Signale, dass er die Aussagen der Parteien aufmerksam verfolgt und versteht. Dies fördert das Vertrauen und die Offenheit der Beteiligten.</a:t>
            </a:r>
            <a:endParaRPr lang="de-DE" sz="4400" dirty="0"/>
          </a:p>
        </p:txBody>
      </p:sp>
      <p:sp>
        <p:nvSpPr>
          <p:cNvPr id="4" name="Datumsplatzhalter 3">
            <a:extLst>
              <a:ext uri="{FF2B5EF4-FFF2-40B4-BE49-F238E27FC236}">
                <a16:creationId xmlns:a16="http://schemas.microsoft.com/office/drawing/2014/main" id="{3DB70C53-16FE-FBA6-7358-1EB438E506D1}"/>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5B0BF0F5-7117-0E22-2481-5C29BFA91A4F}"/>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2825FB4-A581-051A-EDEB-51FAC3CC96B0}"/>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40</a:t>
            </a:fld>
            <a:endParaRPr lang="en-US"/>
          </a:p>
        </p:txBody>
      </p:sp>
      <p:pic>
        <p:nvPicPr>
          <p:cNvPr id="7" name="Grafik 6">
            <a:extLst>
              <a:ext uri="{FF2B5EF4-FFF2-40B4-BE49-F238E27FC236}">
                <a16:creationId xmlns:a16="http://schemas.microsoft.com/office/drawing/2014/main" id="{80FD729C-590F-8FFC-9706-3B170E2218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362772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918AE0-777A-30AA-5628-7CB2ED9C658D}"/>
              </a:ext>
            </a:extLst>
          </p:cNvPr>
          <p:cNvSpPr>
            <a:spLocks noGrp="1"/>
          </p:cNvSpPr>
          <p:nvPr>
            <p:ph type="title"/>
          </p:nvPr>
        </p:nvSpPr>
        <p:spPr>
          <a:xfrm>
            <a:off x="1153615" y="1239927"/>
            <a:ext cx="4375513" cy="4680583"/>
          </a:xfrm>
        </p:spPr>
        <p:txBody>
          <a:bodyPr anchor="ctr">
            <a:normAutofit/>
          </a:bodyPr>
          <a:lstStyle/>
          <a:p>
            <a:r>
              <a:rPr lang="de-DE" dirty="0"/>
              <a:t>Techniken</a:t>
            </a:r>
            <a:endParaRPr lang="de-DE" sz="3600" dirty="0"/>
          </a:p>
        </p:txBody>
      </p:sp>
      <p:sp>
        <p:nvSpPr>
          <p:cNvPr id="3" name="Inhaltsplatzhalter 2">
            <a:extLst>
              <a:ext uri="{FF2B5EF4-FFF2-40B4-BE49-F238E27FC236}">
                <a16:creationId xmlns:a16="http://schemas.microsoft.com/office/drawing/2014/main" id="{7A08E2E8-FFD3-BFD1-C421-9527DA8DE58A}"/>
              </a:ext>
            </a:extLst>
          </p:cNvPr>
          <p:cNvSpPr>
            <a:spLocks noGrp="1"/>
          </p:cNvSpPr>
          <p:nvPr>
            <p:ph idx="1"/>
          </p:nvPr>
        </p:nvSpPr>
        <p:spPr>
          <a:xfrm>
            <a:off x="6291923" y="1239927"/>
            <a:ext cx="4971824" cy="4680583"/>
          </a:xfrm>
        </p:spPr>
        <p:txBody>
          <a:bodyPr anchor="ctr">
            <a:normAutofit/>
          </a:bodyPr>
          <a:lstStyle/>
          <a:p>
            <a:r>
              <a:rPr lang="de-DE" sz="2000" dirty="0"/>
              <a:t>Paraphrasieren</a:t>
            </a:r>
          </a:p>
          <a:p>
            <a:endParaRPr lang="de-DE" sz="2000" dirty="0"/>
          </a:p>
          <a:p>
            <a:r>
              <a:rPr lang="de-DE" sz="2000" dirty="0"/>
              <a:t>Spiegeln</a:t>
            </a:r>
          </a:p>
          <a:p>
            <a:endParaRPr lang="de-DE" sz="2000" dirty="0"/>
          </a:p>
          <a:p>
            <a:r>
              <a:rPr lang="de-DE" sz="2000" dirty="0"/>
              <a:t>Zusammenfassen</a:t>
            </a:r>
          </a:p>
        </p:txBody>
      </p:sp>
      <p:sp>
        <p:nvSpPr>
          <p:cNvPr id="4" name="Datumsplatzhalter 3">
            <a:extLst>
              <a:ext uri="{FF2B5EF4-FFF2-40B4-BE49-F238E27FC236}">
                <a16:creationId xmlns:a16="http://schemas.microsoft.com/office/drawing/2014/main" id="{28579C37-9DF0-6ED3-98F5-9A1F70DE68B4}"/>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236CE53-5AD1-1AC3-D473-49EDEB08FFD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E281BF8-6C9A-0B3A-E056-DFACD2C2532A}"/>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41</a:t>
            </a:fld>
            <a:endParaRPr lang="en-US"/>
          </a:p>
        </p:txBody>
      </p:sp>
      <p:pic>
        <p:nvPicPr>
          <p:cNvPr id="7" name="Grafik 6">
            <a:extLst>
              <a:ext uri="{FF2B5EF4-FFF2-40B4-BE49-F238E27FC236}">
                <a16:creationId xmlns:a16="http://schemas.microsoft.com/office/drawing/2014/main" id="{9D8B2596-1B05-7401-B10D-BA04E07075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3018149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26101D-2058-E78C-6C55-65683A023378}"/>
              </a:ext>
            </a:extLst>
          </p:cNvPr>
          <p:cNvSpPr>
            <a:spLocks noGrp="1"/>
          </p:cNvSpPr>
          <p:nvPr>
            <p:ph type="title"/>
          </p:nvPr>
        </p:nvSpPr>
        <p:spPr>
          <a:xfrm>
            <a:off x="1282963" y="1238080"/>
            <a:ext cx="9849751" cy="1349671"/>
          </a:xfrm>
        </p:spPr>
        <p:txBody>
          <a:bodyPr anchor="b">
            <a:normAutofit/>
          </a:bodyPr>
          <a:lstStyle/>
          <a:p>
            <a:r>
              <a:rPr lang="de-DE" sz="5400" dirty="0"/>
              <a:t>Fragetechniken</a:t>
            </a:r>
          </a:p>
        </p:txBody>
      </p:sp>
      <p:sp>
        <p:nvSpPr>
          <p:cNvPr id="3" name="Inhaltsplatzhalter 2">
            <a:extLst>
              <a:ext uri="{FF2B5EF4-FFF2-40B4-BE49-F238E27FC236}">
                <a16:creationId xmlns:a16="http://schemas.microsoft.com/office/drawing/2014/main" id="{FDF32DEC-8123-1665-D498-A2C16B418C49}"/>
              </a:ext>
            </a:extLst>
          </p:cNvPr>
          <p:cNvSpPr>
            <a:spLocks noGrp="1"/>
          </p:cNvSpPr>
          <p:nvPr>
            <p:ph idx="1"/>
          </p:nvPr>
        </p:nvSpPr>
        <p:spPr>
          <a:xfrm>
            <a:off x="1289304" y="2902913"/>
            <a:ext cx="9849751" cy="3032168"/>
          </a:xfrm>
        </p:spPr>
        <p:txBody>
          <a:bodyPr anchor="ctr">
            <a:normAutofit/>
          </a:bodyPr>
          <a:lstStyle/>
          <a:p>
            <a:pPr marL="0" indent="0">
              <a:buNone/>
            </a:pPr>
            <a:r>
              <a:rPr lang="de-DE" sz="2000" dirty="0"/>
              <a:t>Durch gezielte Fragen lenkt der Mediator die Aufmerksamkeit auf bestimmte Aspekte des Konflikts und fördert die Selbstreflexion der Parteien.</a:t>
            </a:r>
            <a:endParaRPr lang="de-DE" sz="6000" dirty="0"/>
          </a:p>
        </p:txBody>
      </p:sp>
      <p:sp>
        <p:nvSpPr>
          <p:cNvPr id="4" name="Datumsplatzhalter 3">
            <a:extLst>
              <a:ext uri="{FF2B5EF4-FFF2-40B4-BE49-F238E27FC236}">
                <a16:creationId xmlns:a16="http://schemas.microsoft.com/office/drawing/2014/main" id="{3DB70C53-16FE-FBA6-7358-1EB438E506D1}"/>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5B0BF0F5-7117-0E22-2481-5C29BFA91A4F}"/>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2825FB4-A581-051A-EDEB-51FAC3CC96B0}"/>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42</a:t>
            </a:fld>
            <a:endParaRPr lang="en-US"/>
          </a:p>
        </p:txBody>
      </p:sp>
      <p:pic>
        <p:nvPicPr>
          <p:cNvPr id="7" name="Grafik 6">
            <a:extLst>
              <a:ext uri="{FF2B5EF4-FFF2-40B4-BE49-F238E27FC236}">
                <a16:creationId xmlns:a16="http://schemas.microsoft.com/office/drawing/2014/main" id="{009C3344-78A1-1A40-5956-05EB15FA18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3408985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918AE0-777A-30AA-5628-7CB2ED9C658D}"/>
              </a:ext>
            </a:extLst>
          </p:cNvPr>
          <p:cNvSpPr>
            <a:spLocks noGrp="1"/>
          </p:cNvSpPr>
          <p:nvPr>
            <p:ph type="title"/>
          </p:nvPr>
        </p:nvSpPr>
        <p:spPr>
          <a:xfrm>
            <a:off x="1153615" y="1239927"/>
            <a:ext cx="4375513" cy="4680583"/>
          </a:xfrm>
        </p:spPr>
        <p:txBody>
          <a:bodyPr anchor="ctr">
            <a:normAutofit/>
          </a:bodyPr>
          <a:lstStyle/>
          <a:p>
            <a:r>
              <a:rPr lang="de-DE" dirty="0"/>
              <a:t>Arten von Fragen</a:t>
            </a:r>
            <a:endParaRPr lang="de-DE" sz="3600" dirty="0"/>
          </a:p>
        </p:txBody>
      </p:sp>
      <p:sp>
        <p:nvSpPr>
          <p:cNvPr id="3" name="Inhaltsplatzhalter 2">
            <a:extLst>
              <a:ext uri="{FF2B5EF4-FFF2-40B4-BE49-F238E27FC236}">
                <a16:creationId xmlns:a16="http://schemas.microsoft.com/office/drawing/2014/main" id="{7A08E2E8-FFD3-BFD1-C421-9527DA8DE58A}"/>
              </a:ext>
            </a:extLst>
          </p:cNvPr>
          <p:cNvSpPr>
            <a:spLocks noGrp="1"/>
          </p:cNvSpPr>
          <p:nvPr>
            <p:ph idx="1"/>
          </p:nvPr>
        </p:nvSpPr>
        <p:spPr>
          <a:xfrm>
            <a:off x="6291923" y="1239927"/>
            <a:ext cx="4971824" cy="4680583"/>
          </a:xfrm>
        </p:spPr>
        <p:txBody>
          <a:bodyPr anchor="ctr">
            <a:normAutofit/>
          </a:bodyPr>
          <a:lstStyle/>
          <a:p>
            <a:r>
              <a:rPr lang="de-DE" sz="2000" dirty="0"/>
              <a:t>Offene Fragen</a:t>
            </a:r>
          </a:p>
          <a:p>
            <a:endParaRPr lang="de-DE" sz="2000" dirty="0"/>
          </a:p>
          <a:p>
            <a:r>
              <a:rPr lang="de-DE" sz="2000" dirty="0"/>
              <a:t>Skalierungsfragen</a:t>
            </a:r>
          </a:p>
          <a:p>
            <a:endParaRPr lang="de-DE" sz="2000" dirty="0"/>
          </a:p>
          <a:p>
            <a:r>
              <a:rPr lang="de-DE" sz="2000" dirty="0"/>
              <a:t>Zirkuläre Fragen</a:t>
            </a:r>
          </a:p>
        </p:txBody>
      </p:sp>
      <p:sp>
        <p:nvSpPr>
          <p:cNvPr id="4" name="Datumsplatzhalter 3">
            <a:extLst>
              <a:ext uri="{FF2B5EF4-FFF2-40B4-BE49-F238E27FC236}">
                <a16:creationId xmlns:a16="http://schemas.microsoft.com/office/drawing/2014/main" id="{28579C37-9DF0-6ED3-98F5-9A1F70DE68B4}"/>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236CE53-5AD1-1AC3-D473-49EDEB08FFD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E281BF8-6C9A-0B3A-E056-DFACD2C2532A}"/>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43</a:t>
            </a:fld>
            <a:endParaRPr lang="en-US"/>
          </a:p>
        </p:txBody>
      </p:sp>
      <p:pic>
        <p:nvPicPr>
          <p:cNvPr id="7" name="Grafik 6">
            <a:extLst>
              <a:ext uri="{FF2B5EF4-FFF2-40B4-BE49-F238E27FC236}">
                <a16:creationId xmlns:a16="http://schemas.microsoft.com/office/drawing/2014/main" id="{FD2201EB-2CA2-DF5A-2A7B-397724C88D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2918387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26101D-2058-E78C-6C55-65683A023378}"/>
              </a:ext>
            </a:extLst>
          </p:cNvPr>
          <p:cNvSpPr>
            <a:spLocks noGrp="1"/>
          </p:cNvSpPr>
          <p:nvPr>
            <p:ph type="title"/>
          </p:nvPr>
        </p:nvSpPr>
        <p:spPr>
          <a:xfrm>
            <a:off x="1282963" y="1238080"/>
            <a:ext cx="9849751" cy="1349671"/>
          </a:xfrm>
        </p:spPr>
        <p:txBody>
          <a:bodyPr anchor="b">
            <a:normAutofit/>
          </a:bodyPr>
          <a:lstStyle/>
          <a:p>
            <a:r>
              <a:rPr lang="de-DE" sz="5400" dirty="0"/>
              <a:t>Visualisierung</a:t>
            </a:r>
          </a:p>
        </p:txBody>
      </p:sp>
      <p:sp>
        <p:nvSpPr>
          <p:cNvPr id="3" name="Inhaltsplatzhalter 2">
            <a:extLst>
              <a:ext uri="{FF2B5EF4-FFF2-40B4-BE49-F238E27FC236}">
                <a16:creationId xmlns:a16="http://schemas.microsoft.com/office/drawing/2014/main" id="{FDF32DEC-8123-1665-D498-A2C16B418C49}"/>
              </a:ext>
            </a:extLst>
          </p:cNvPr>
          <p:cNvSpPr>
            <a:spLocks noGrp="1"/>
          </p:cNvSpPr>
          <p:nvPr>
            <p:ph idx="1"/>
          </p:nvPr>
        </p:nvSpPr>
        <p:spPr>
          <a:xfrm>
            <a:off x="1289304" y="2902913"/>
            <a:ext cx="9849751" cy="3032168"/>
          </a:xfrm>
        </p:spPr>
        <p:txBody>
          <a:bodyPr anchor="ctr">
            <a:normAutofit/>
          </a:bodyPr>
          <a:lstStyle/>
          <a:p>
            <a:pPr marL="0" indent="0" algn="just">
              <a:buNone/>
            </a:pPr>
            <a:r>
              <a:rPr lang="de-DE" sz="2000" dirty="0"/>
              <a:t>Der Einsatz von visuellen Hilfsmitteln unterstützt das Verständnis komplexer Zusammenhänge und fördert die gemeinsame Lösungsfindung.</a:t>
            </a:r>
            <a:endParaRPr lang="de-DE" sz="11500" dirty="0"/>
          </a:p>
        </p:txBody>
      </p:sp>
      <p:sp>
        <p:nvSpPr>
          <p:cNvPr id="4" name="Datumsplatzhalter 3">
            <a:extLst>
              <a:ext uri="{FF2B5EF4-FFF2-40B4-BE49-F238E27FC236}">
                <a16:creationId xmlns:a16="http://schemas.microsoft.com/office/drawing/2014/main" id="{3DB70C53-16FE-FBA6-7358-1EB438E506D1}"/>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5B0BF0F5-7117-0E22-2481-5C29BFA91A4F}"/>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2825FB4-A581-051A-EDEB-51FAC3CC96B0}"/>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44</a:t>
            </a:fld>
            <a:endParaRPr lang="en-US"/>
          </a:p>
        </p:txBody>
      </p:sp>
      <p:pic>
        <p:nvPicPr>
          <p:cNvPr id="7" name="Grafik 6">
            <a:extLst>
              <a:ext uri="{FF2B5EF4-FFF2-40B4-BE49-F238E27FC236}">
                <a16:creationId xmlns:a16="http://schemas.microsoft.com/office/drawing/2014/main" id="{1E372E4E-3662-924C-1F11-3D109BA298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695651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918AE0-777A-30AA-5628-7CB2ED9C658D}"/>
              </a:ext>
            </a:extLst>
          </p:cNvPr>
          <p:cNvSpPr>
            <a:spLocks noGrp="1"/>
          </p:cNvSpPr>
          <p:nvPr>
            <p:ph type="title"/>
          </p:nvPr>
        </p:nvSpPr>
        <p:spPr>
          <a:xfrm>
            <a:off x="1153615" y="1239927"/>
            <a:ext cx="4375513" cy="4680583"/>
          </a:xfrm>
        </p:spPr>
        <p:txBody>
          <a:bodyPr anchor="ctr">
            <a:normAutofit/>
          </a:bodyPr>
          <a:lstStyle/>
          <a:p>
            <a:r>
              <a:rPr lang="de-DE" dirty="0"/>
              <a:t>Maßnahmen</a:t>
            </a:r>
            <a:endParaRPr lang="de-DE" sz="3600" dirty="0"/>
          </a:p>
        </p:txBody>
      </p:sp>
      <p:sp>
        <p:nvSpPr>
          <p:cNvPr id="3" name="Inhaltsplatzhalter 2">
            <a:extLst>
              <a:ext uri="{FF2B5EF4-FFF2-40B4-BE49-F238E27FC236}">
                <a16:creationId xmlns:a16="http://schemas.microsoft.com/office/drawing/2014/main" id="{7A08E2E8-FFD3-BFD1-C421-9527DA8DE58A}"/>
              </a:ext>
            </a:extLst>
          </p:cNvPr>
          <p:cNvSpPr>
            <a:spLocks noGrp="1"/>
          </p:cNvSpPr>
          <p:nvPr>
            <p:ph idx="1"/>
          </p:nvPr>
        </p:nvSpPr>
        <p:spPr>
          <a:xfrm>
            <a:off x="6291923" y="1239927"/>
            <a:ext cx="4971824" cy="4680583"/>
          </a:xfrm>
        </p:spPr>
        <p:txBody>
          <a:bodyPr anchor="ctr">
            <a:normAutofit/>
          </a:bodyPr>
          <a:lstStyle/>
          <a:p>
            <a:r>
              <a:rPr lang="de-DE" sz="2000" dirty="0"/>
              <a:t>Flipcharts</a:t>
            </a:r>
          </a:p>
          <a:p>
            <a:endParaRPr lang="de-DE" sz="2000" dirty="0"/>
          </a:p>
          <a:p>
            <a:r>
              <a:rPr lang="de-DE" sz="2000" dirty="0"/>
              <a:t>Mindmaps</a:t>
            </a:r>
          </a:p>
          <a:p>
            <a:endParaRPr lang="de-DE" sz="2000" dirty="0"/>
          </a:p>
          <a:p>
            <a:r>
              <a:rPr lang="de-DE" sz="2000" dirty="0"/>
              <a:t>Zeitachsen</a:t>
            </a:r>
          </a:p>
        </p:txBody>
      </p:sp>
      <p:sp>
        <p:nvSpPr>
          <p:cNvPr id="4" name="Datumsplatzhalter 3">
            <a:extLst>
              <a:ext uri="{FF2B5EF4-FFF2-40B4-BE49-F238E27FC236}">
                <a16:creationId xmlns:a16="http://schemas.microsoft.com/office/drawing/2014/main" id="{28579C37-9DF0-6ED3-98F5-9A1F70DE68B4}"/>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236CE53-5AD1-1AC3-D473-49EDEB08FFD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E281BF8-6C9A-0B3A-E056-DFACD2C2532A}"/>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45</a:t>
            </a:fld>
            <a:endParaRPr lang="en-US"/>
          </a:p>
        </p:txBody>
      </p:sp>
      <p:pic>
        <p:nvPicPr>
          <p:cNvPr id="7" name="Grafik 6">
            <a:extLst>
              <a:ext uri="{FF2B5EF4-FFF2-40B4-BE49-F238E27FC236}">
                <a16:creationId xmlns:a16="http://schemas.microsoft.com/office/drawing/2014/main" id="{C1F36217-969D-44B9-C066-DEF6426C69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163467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26101D-2058-E78C-6C55-65683A023378}"/>
              </a:ext>
            </a:extLst>
          </p:cNvPr>
          <p:cNvSpPr>
            <a:spLocks noGrp="1"/>
          </p:cNvSpPr>
          <p:nvPr>
            <p:ph type="title"/>
          </p:nvPr>
        </p:nvSpPr>
        <p:spPr>
          <a:xfrm>
            <a:off x="1282963" y="1238080"/>
            <a:ext cx="9849751" cy="1349671"/>
          </a:xfrm>
        </p:spPr>
        <p:txBody>
          <a:bodyPr anchor="b">
            <a:normAutofit/>
          </a:bodyPr>
          <a:lstStyle/>
          <a:p>
            <a:r>
              <a:rPr lang="de-DE" sz="5400" dirty="0"/>
              <a:t>Shuttle-Mediation</a:t>
            </a:r>
          </a:p>
        </p:txBody>
      </p:sp>
      <p:sp>
        <p:nvSpPr>
          <p:cNvPr id="3" name="Inhaltsplatzhalter 2">
            <a:extLst>
              <a:ext uri="{FF2B5EF4-FFF2-40B4-BE49-F238E27FC236}">
                <a16:creationId xmlns:a16="http://schemas.microsoft.com/office/drawing/2014/main" id="{FDF32DEC-8123-1665-D498-A2C16B418C49}"/>
              </a:ext>
            </a:extLst>
          </p:cNvPr>
          <p:cNvSpPr>
            <a:spLocks noGrp="1"/>
          </p:cNvSpPr>
          <p:nvPr>
            <p:ph idx="1"/>
          </p:nvPr>
        </p:nvSpPr>
        <p:spPr>
          <a:xfrm>
            <a:off x="1289304" y="2902913"/>
            <a:ext cx="9849751" cy="3032168"/>
          </a:xfrm>
        </p:spPr>
        <p:txBody>
          <a:bodyPr anchor="ctr">
            <a:normAutofit/>
          </a:bodyPr>
          <a:lstStyle/>
          <a:p>
            <a:pPr marL="0" indent="0" algn="just">
              <a:buNone/>
            </a:pPr>
            <a:r>
              <a:rPr lang="de-DE" sz="2000" dirty="0"/>
              <a:t>Bei stark eskalierten Konflikten kann die Shuttle-Mediation eingesetzt werden. Hierbei spricht der Mediator abwechselnd mit den Parteien in getrennten Sitzungen, um Spannungen zu reduzieren und eine indirekte Kommunikation zu ermöglichen.</a:t>
            </a:r>
            <a:endParaRPr lang="de-DE" sz="19900" dirty="0"/>
          </a:p>
        </p:txBody>
      </p:sp>
      <p:sp>
        <p:nvSpPr>
          <p:cNvPr id="4" name="Datumsplatzhalter 3">
            <a:extLst>
              <a:ext uri="{FF2B5EF4-FFF2-40B4-BE49-F238E27FC236}">
                <a16:creationId xmlns:a16="http://schemas.microsoft.com/office/drawing/2014/main" id="{3DB70C53-16FE-FBA6-7358-1EB438E506D1}"/>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5B0BF0F5-7117-0E22-2481-5C29BFA91A4F}"/>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2825FB4-A581-051A-EDEB-51FAC3CC96B0}"/>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46</a:t>
            </a:fld>
            <a:endParaRPr lang="en-US"/>
          </a:p>
        </p:txBody>
      </p:sp>
      <p:pic>
        <p:nvPicPr>
          <p:cNvPr id="7" name="Grafik 6">
            <a:extLst>
              <a:ext uri="{FF2B5EF4-FFF2-40B4-BE49-F238E27FC236}">
                <a16:creationId xmlns:a16="http://schemas.microsoft.com/office/drawing/2014/main" id="{FD2A3E5B-73D9-2F58-E58B-E5DC8C2DBB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641477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208366D-3879-58AF-75C4-D5FC2653E0A1}"/>
              </a:ext>
            </a:extLst>
          </p:cNvPr>
          <p:cNvSpPr>
            <a:spLocks noGrp="1"/>
          </p:cNvSpPr>
          <p:nvPr>
            <p:ph type="title"/>
          </p:nvPr>
        </p:nvSpPr>
        <p:spPr>
          <a:xfrm>
            <a:off x="1043631" y="809898"/>
            <a:ext cx="9942716" cy="1554480"/>
          </a:xfrm>
        </p:spPr>
        <p:txBody>
          <a:bodyPr anchor="ctr">
            <a:normAutofit/>
          </a:bodyPr>
          <a:lstStyle/>
          <a:p>
            <a:r>
              <a:rPr lang="de-DE" sz="4800" dirty="0" err="1"/>
              <a:t>Crucial</a:t>
            </a:r>
            <a:r>
              <a:rPr lang="de-DE" sz="4800" dirty="0"/>
              <a:t> Conversations – Die STATE-Methode</a:t>
            </a:r>
          </a:p>
        </p:txBody>
      </p:sp>
      <p:sp>
        <p:nvSpPr>
          <p:cNvPr id="3" name="Inhaltsplatzhalter 2">
            <a:extLst>
              <a:ext uri="{FF2B5EF4-FFF2-40B4-BE49-F238E27FC236}">
                <a16:creationId xmlns:a16="http://schemas.microsoft.com/office/drawing/2014/main" id="{12703355-9DE5-87C1-9AD2-73D034438654}"/>
              </a:ext>
            </a:extLst>
          </p:cNvPr>
          <p:cNvSpPr>
            <a:spLocks noGrp="1"/>
          </p:cNvSpPr>
          <p:nvPr>
            <p:ph idx="1"/>
          </p:nvPr>
        </p:nvSpPr>
        <p:spPr>
          <a:xfrm>
            <a:off x="1045028" y="3017522"/>
            <a:ext cx="9941319" cy="3124658"/>
          </a:xfrm>
        </p:spPr>
        <p:txBody>
          <a:bodyPr anchor="ctr">
            <a:normAutofit/>
          </a:bodyPr>
          <a:lstStyle/>
          <a:p>
            <a:r>
              <a:rPr lang="de-DE" sz="2000" dirty="0"/>
              <a:t>Share </a:t>
            </a:r>
            <a:r>
              <a:rPr lang="de-DE" sz="2000" dirty="0" err="1"/>
              <a:t>your</a:t>
            </a:r>
            <a:r>
              <a:rPr lang="de-DE" sz="2000" dirty="0"/>
              <a:t> </a:t>
            </a:r>
            <a:r>
              <a:rPr lang="de-DE" sz="2000" dirty="0" err="1"/>
              <a:t>facts</a:t>
            </a:r>
            <a:r>
              <a:rPr lang="de-DE" sz="2000" dirty="0"/>
              <a:t> – Beginne mit unbestreitbaren Fakten</a:t>
            </a:r>
            <a:br>
              <a:rPr lang="de-DE" sz="2000" dirty="0"/>
            </a:br>
            <a:endParaRPr lang="de-DE" sz="2000" dirty="0"/>
          </a:p>
          <a:p>
            <a:r>
              <a:rPr lang="de-DE" sz="2000" dirty="0"/>
              <a:t>Tell </a:t>
            </a:r>
            <a:r>
              <a:rPr lang="de-DE" sz="2000" dirty="0" err="1"/>
              <a:t>your</a:t>
            </a:r>
            <a:r>
              <a:rPr lang="de-DE" sz="2000" dirty="0"/>
              <a:t> </a:t>
            </a:r>
            <a:r>
              <a:rPr lang="de-DE" sz="2000" dirty="0" err="1"/>
              <a:t>story</a:t>
            </a:r>
            <a:r>
              <a:rPr lang="de-DE" sz="2000" dirty="0"/>
              <a:t> – Erkläre deine Sichtweise</a:t>
            </a:r>
            <a:br>
              <a:rPr lang="de-DE" sz="2000" dirty="0"/>
            </a:br>
            <a:endParaRPr lang="de-DE" sz="2000" dirty="0"/>
          </a:p>
          <a:p>
            <a:r>
              <a:rPr lang="de-DE" sz="2000" dirty="0"/>
              <a:t>Ask </a:t>
            </a:r>
            <a:r>
              <a:rPr lang="de-DE" sz="2000" dirty="0" err="1"/>
              <a:t>for</a:t>
            </a:r>
            <a:r>
              <a:rPr lang="de-DE" sz="2000" dirty="0"/>
              <a:t> </a:t>
            </a:r>
            <a:r>
              <a:rPr lang="de-DE" sz="2000" dirty="0" err="1"/>
              <a:t>the</a:t>
            </a:r>
            <a:r>
              <a:rPr lang="de-DE" sz="2000" dirty="0"/>
              <a:t> </a:t>
            </a:r>
            <a:r>
              <a:rPr lang="de-DE" sz="2000" dirty="0" err="1"/>
              <a:t>other’s</a:t>
            </a:r>
            <a:r>
              <a:rPr lang="de-DE" sz="2000" dirty="0"/>
              <a:t> </a:t>
            </a:r>
            <a:r>
              <a:rPr lang="de-DE" sz="2000" dirty="0" err="1"/>
              <a:t>path</a:t>
            </a:r>
            <a:r>
              <a:rPr lang="de-DE" sz="2000" dirty="0"/>
              <a:t> – Bitte um die Perspektive des Gegenübers</a:t>
            </a:r>
            <a:br>
              <a:rPr lang="de-DE" sz="2000" dirty="0"/>
            </a:br>
            <a:endParaRPr lang="de-DE" sz="2000" dirty="0"/>
          </a:p>
          <a:p>
            <a:r>
              <a:rPr lang="de-DE" sz="2000" dirty="0"/>
              <a:t>Talk </a:t>
            </a:r>
            <a:r>
              <a:rPr lang="de-DE" sz="2000" dirty="0" err="1"/>
              <a:t>tentatively</a:t>
            </a:r>
            <a:r>
              <a:rPr lang="de-DE" sz="2000" dirty="0"/>
              <a:t> – Sprich vorsichtig und offen</a:t>
            </a:r>
            <a:br>
              <a:rPr lang="de-DE" sz="2000" dirty="0"/>
            </a:br>
            <a:endParaRPr lang="de-DE" sz="2000" dirty="0"/>
          </a:p>
          <a:p>
            <a:r>
              <a:rPr lang="de-DE" sz="2000" dirty="0" err="1"/>
              <a:t>Encourage</a:t>
            </a:r>
            <a:r>
              <a:rPr lang="de-DE" sz="2000" dirty="0"/>
              <a:t> </a:t>
            </a:r>
            <a:r>
              <a:rPr lang="de-DE" sz="2000" dirty="0" err="1"/>
              <a:t>testing</a:t>
            </a:r>
            <a:r>
              <a:rPr lang="de-DE" sz="2000" dirty="0"/>
              <a:t> – Ermutige zur gemeinsamen Lösungsfindung</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F6D5E773-8CE3-05D0-A980-A95CD138E711}"/>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F6AD6884-AFF7-EF78-0E5C-9C5DF7009680}"/>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DF7C206E-8E19-99AC-0B41-19728F390D0E}"/>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47</a:t>
            </a:fld>
            <a:endParaRPr lang="en-US"/>
          </a:p>
        </p:txBody>
      </p:sp>
      <p:pic>
        <p:nvPicPr>
          <p:cNvPr id="7" name="Grafik 6">
            <a:extLst>
              <a:ext uri="{FF2B5EF4-FFF2-40B4-BE49-F238E27FC236}">
                <a16:creationId xmlns:a16="http://schemas.microsoft.com/office/drawing/2014/main" id="{54090A43-19D8-B67D-155E-BDF68EF6A6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60892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204C0D1-7C3F-4AFC-B5AD-4E26C7CB1206}"/>
              </a:ext>
            </a:extLst>
          </p:cNvPr>
          <p:cNvSpPr>
            <a:spLocks noGrp="1"/>
          </p:cNvSpPr>
          <p:nvPr>
            <p:ph type="title"/>
          </p:nvPr>
        </p:nvSpPr>
        <p:spPr>
          <a:xfrm>
            <a:off x="1282963" y="1238080"/>
            <a:ext cx="9849751" cy="1349671"/>
          </a:xfrm>
        </p:spPr>
        <p:txBody>
          <a:bodyPr anchor="b">
            <a:normAutofit/>
          </a:bodyPr>
          <a:lstStyle/>
          <a:p>
            <a:r>
              <a:rPr lang="de-DE" sz="5400" dirty="0"/>
              <a:t>S – Share </a:t>
            </a:r>
            <a:r>
              <a:rPr lang="de-DE" sz="5400" dirty="0" err="1"/>
              <a:t>your</a:t>
            </a:r>
            <a:r>
              <a:rPr lang="de-DE" sz="5400" dirty="0"/>
              <a:t> </a:t>
            </a:r>
            <a:r>
              <a:rPr lang="de-DE" sz="5400" dirty="0" err="1"/>
              <a:t>facts</a:t>
            </a:r>
            <a:endParaRPr lang="de-DE" sz="5400" dirty="0"/>
          </a:p>
        </p:txBody>
      </p:sp>
      <p:sp>
        <p:nvSpPr>
          <p:cNvPr id="3" name="Inhaltsplatzhalter 2">
            <a:extLst>
              <a:ext uri="{FF2B5EF4-FFF2-40B4-BE49-F238E27FC236}">
                <a16:creationId xmlns:a16="http://schemas.microsoft.com/office/drawing/2014/main" id="{220C78CE-0680-E25F-B8C3-EBCB687D9EDA}"/>
              </a:ext>
            </a:extLst>
          </p:cNvPr>
          <p:cNvSpPr>
            <a:spLocks noGrp="1"/>
          </p:cNvSpPr>
          <p:nvPr>
            <p:ph idx="1"/>
          </p:nvPr>
        </p:nvSpPr>
        <p:spPr>
          <a:xfrm>
            <a:off x="1289304" y="2902913"/>
            <a:ext cx="9849751" cy="3032168"/>
          </a:xfrm>
        </p:spPr>
        <p:txBody>
          <a:bodyPr anchor="ctr">
            <a:normAutofit/>
          </a:bodyPr>
          <a:lstStyle/>
          <a:p>
            <a:pPr marL="0" indent="0">
              <a:buNone/>
            </a:pPr>
            <a:r>
              <a:rPr lang="de-DE" sz="2000" dirty="0"/>
              <a:t>Beginnen Sie mit der Darstellung objektiver und überprüfbarer Fakten, um eine gemeinsame Grundlage für das Gespräch zu schaffen.</a:t>
            </a:r>
            <a:endParaRPr lang="de-DE" sz="3200" dirty="0"/>
          </a:p>
        </p:txBody>
      </p:sp>
      <p:sp>
        <p:nvSpPr>
          <p:cNvPr id="4" name="Datumsplatzhalter 3">
            <a:extLst>
              <a:ext uri="{FF2B5EF4-FFF2-40B4-BE49-F238E27FC236}">
                <a16:creationId xmlns:a16="http://schemas.microsoft.com/office/drawing/2014/main" id="{B0CFEA56-5CA8-E420-2691-EBD91DA438DB}"/>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4E5A9231-46EF-9F8E-B77E-D5F3F0EED8D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7460E2B8-D32F-6411-AC81-FF68F6EB48E1}"/>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48</a:t>
            </a:fld>
            <a:endParaRPr lang="en-US"/>
          </a:p>
        </p:txBody>
      </p:sp>
      <p:pic>
        <p:nvPicPr>
          <p:cNvPr id="7" name="Grafik 6">
            <a:extLst>
              <a:ext uri="{FF2B5EF4-FFF2-40B4-BE49-F238E27FC236}">
                <a16:creationId xmlns:a16="http://schemas.microsoft.com/office/drawing/2014/main" id="{8D2DD34F-A4F2-1CDD-2274-F7C08E751D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821902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218A87-C2CE-096C-FB9F-1267A2B9B7F4}"/>
              </a:ext>
            </a:extLst>
          </p:cNvPr>
          <p:cNvSpPr>
            <a:spLocks noGrp="1"/>
          </p:cNvSpPr>
          <p:nvPr>
            <p:ph type="title"/>
          </p:nvPr>
        </p:nvSpPr>
        <p:spPr>
          <a:xfrm>
            <a:off x="1282963" y="1238080"/>
            <a:ext cx="9849751" cy="1349671"/>
          </a:xfrm>
        </p:spPr>
        <p:txBody>
          <a:bodyPr anchor="b">
            <a:normAutofit/>
          </a:bodyPr>
          <a:lstStyle/>
          <a:p>
            <a:r>
              <a:rPr lang="de-DE" sz="5400" dirty="0"/>
              <a:t>T – Tell </a:t>
            </a:r>
            <a:r>
              <a:rPr lang="de-DE" sz="5400" dirty="0" err="1"/>
              <a:t>your</a:t>
            </a:r>
            <a:r>
              <a:rPr lang="de-DE" sz="5400" dirty="0"/>
              <a:t> </a:t>
            </a:r>
            <a:r>
              <a:rPr lang="de-DE" sz="5400" dirty="0" err="1"/>
              <a:t>story</a:t>
            </a:r>
            <a:endParaRPr lang="de-DE" sz="5400" dirty="0"/>
          </a:p>
        </p:txBody>
      </p:sp>
      <p:sp>
        <p:nvSpPr>
          <p:cNvPr id="3" name="Inhaltsplatzhalter 2">
            <a:extLst>
              <a:ext uri="{FF2B5EF4-FFF2-40B4-BE49-F238E27FC236}">
                <a16:creationId xmlns:a16="http://schemas.microsoft.com/office/drawing/2014/main" id="{090813D4-4224-27D9-9108-DA3D7BC73B94}"/>
              </a:ext>
            </a:extLst>
          </p:cNvPr>
          <p:cNvSpPr>
            <a:spLocks noGrp="1"/>
          </p:cNvSpPr>
          <p:nvPr>
            <p:ph idx="1"/>
          </p:nvPr>
        </p:nvSpPr>
        <p:spPr>
          <a:xfrm>
            <a:off x="1289304" y="2902913"/>
            <a:ext cx="9849751" cy="3032168"/>
          </a:xfrm>
        </p:spPr>
        <p:txBody>
          <a:bodyPr anchor="ctr">
            <a:normAutofit/>
          </a:bodyPr>
          <a:lstStyle/>
          <a:p>
            <a:pPr marL="0" indent="0">
              <a:buNone/>
            </a:pPr>
            <a:r>
              <a:rPr lang="de-DE" sz="2000" dirty="0"/>
              <a:t>Teilen Sie Ihre persönliche Interpretation und Wahrnehmung der Situation, um Ihre Sichtweise verständlich zu machen.</a:t>
            </a:r>
            <a:endParaRPr lang="de-DE" sz="3200" dirty="0"/>
          </a:p>
        </p:txBody>
      </p:sp>
      <p:sp>
        <p:nvSpPr>
          <p:cNvPr id="4" name="Datumsplatzhalter 3">
            <a:extLst>
              <a:ext uri="{FF2B5EF4-FFF2-40B4-BE49-F238E27FC236}">
                <a16:creationId xmlns:a16="http://schemas.microsoft.com/office/drawing/2014/main" id="{C04A8E52-7118-AD77-AE49-3D540CB501C6}"/>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13A92E0-9D5B-F09D-C17C-A39CEA3AF5E1}"/>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10CF7DED-EAEB-53B8-19E3-CBE6B90167FD}"/>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49</a:t>
            </a:fld>
            <a:endParaRPr lang="en-US"/>
          </a:p>
        </p:txBody>
      </p:sp>
      <p:pic>
        <p:nvPicPr>
          <p:cNvPr id="7" name="Grafik 6">
            <a:extLst>
              <a:ext uri="{FF2B5EF4-FFF2-40B4-BE49-F238E27FC236}">
                <a16:creationId xmlns:a16="http://schemas.microsoft.com/office/drawing/2014/main" id="{B4BDAFD9-B88C-B918-E6A5-CA6EF797FF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8154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A79776-0CEF-7140-71FE-1EE7BBBA4425}"/>
              </a:ext>
            </a:extLst>
          </p:cNvPr>
          <p:cNvSpPr>
            <a:spLocks noGrp="1"/>
          </p:cNvSpPr>
          <p:nvPr>
            <p:ph type="title"/>
          </p:nvPr>
        </p:nvSpPr>
        <p:spPr>
          <a:xfrm>
            <a:off x="1043631" y="809898"/>
            <a:ext cx="9942716" cy="1554480"/>
          </a:xfrm>
        </p:spPr>
        <p:txBody>
          <a:bodyPr anchor="ctr">
            <a:normAutofit/>
          </a:bodyPr>
          <a:lstStyle/>
          <a:p>
            <a:r>
              <a:rPr lang="de-DE" sz="4800" b="1" dirty="0"/>
              <a:t>Globale Bedeutung der Mediation</a:t>
            </a:r>
            <a:endParaRPr lang="de-DE" sz="4800" dirty="0"/>
          </a:p>
        </p:txBody>
      </p:sp>
      <p:sp>
        <p:nvSpPr>
          <p:cNvPr id="3" name="Inhaltsplatzhalter 2">
            <a:extLst>
              <a:ext uri="{FF2B5EF4-FFF2-40B4-BE49-F238E27FC236}">
                <a16:creationId xmlns:a16="http://schemas.microsoft.com/office/drawing/2014/main" id="{5D1ECABE-4A2A-AEA5-0EE9-9AFE73CECDD1}"/>
              </a:ext>
            </a:extLst>
          </p:cNvPr>
          <p:cNvSpPr>
            <a:spLocks noGrp="1"/>
          </p:cNvSpPr>
          <p:nvPr>
            <p:ph idx="1"/>
          </p:nvPr>
        </p:nvSpPr>
        <p:spPr>
          <a:xfrm>
            <a:off x="1045028" y="3017522"/>
            <a:ext cx="9941319" cy="3124658"/>
          </a:xfrm>
        </p:spPr>
        <p:txBody>
          <a:bodyPr anchor="ctr">
            <a:normAutofit/>
          </a:bodyPr>
          <a:lstStyle/>
          <a:p>
            <a:pPr marL="0" indent="0">
              <a:buNone/>
            </a:pPr>
            <a:br>
              <a:rPr lang="de-DE" sz="2000" dirty="0"/>
            </a:br>
            <a:endParaRPr lang="de-DE" sz="2000" dirty="0"/>
          </a:p>
          <a:p>
            <a:r>
              <a:rPr lang="de-DE" sz="2000" dirty="0"/>
              <a:t>England, USA und Australien</a:t>
            </a:r>
            <a:br>
              <a:rPr lang="de-DE" sz="2000" dirty="0"/>
            </a:br>
            <a:endParaRPr lang="de-DE" sz="2000" dirty="0"/>
          </a:p>
          <a:p>
            <a:r>
              <a:rPr lang="de-DE" sz="2000" dirty="0"/>
              <a:t>Deutschland – Mediationsgesetz 2012</a:t>
            </a:r>
            <a:br>
              <a:rPr lang="de-DE" sz="2000" dirty="0"/>
            </a:br>
            <a:endParaRPr lang="de-DE" sz="2000" dirty="0"/>
          </a:p>
          <a:p>
            <a:r>
              <a:rPr lang="de-DE" sz="2000" dirty="0"/>
              <a:t>EU-Initiativen – Richtlinie 2008/52/EG</a:t>
            </a:r>
            <a:br>
              <a:rPr lang="de-DE" sz="2000" dirty="0"/>
            </a:br>
            <a:endParaRPr lang="de-DE" sz="2000" dirty="0"/>
          </a:p>
          <a:p>
            <a:r>
              <a:rPr lang="de-DE" sz="2000" dirty="0"/>
              <a:t>Hamburger Mediationsstelle</a:t>
            </a:r>
          </a:p>
          <a:p>
            <a:pPr marL="0" indent="0">
              <a:buNone/>
            </a:pPr>
            <a:endParaRPr lang="de-DE" sz="2000" dirty="0"/>
          </a:p>
          <a:p>
            <a:pPr marL="0" indent="0">
              <a:buNone/>
            </a:pPr>
            <a:endParaRPr lang="de-DE" sz="2000" dirty="0"/>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1A17C6ED-DD4E-F224-2815-8C1CCD74FE5E}"/>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E0C7DB45-D171-ECAB-A89E-56114866BB69}"/>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B96BD5A-1D9E-EF20-EB76-44A0900398BF}"/>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5</a:t>
            </a:fld>
            <a:endParaRPr lang="en-US"/>
          </a:p>
        </p:txBody>
      </p:sp>
      <p:pic>
        <p:nvPicPr>
          <p:cNvPr id="7" name="Grafik 6">
            <a:extLst>
              <a:ext uri="{FF2B5EF4-FFF2-40B4-BE49-F238E27FC236}">
                <a16:creationId xmlns:a16="http://schemas.microsoft.com/office/drawing/2014/main" id="{C9590CF5-F997-2EF4-008E-B11D2D16A2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4274509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2F91A2-A234-D4B3-A708-A04325F62EB7}"/>
              </a:ext>
            </a:extLst>
          </p:cNvPr>
          <p:cNvSpPr>
            <a:spLocks noGrp="1"/>
          </p:cNvSpPr>
          <p:nvPr>
            <p:ph type="title"/>
          </p:nvPr>
        </p:nvSpPr>
        <p:spPr>
          <a:xfrm>
            <a:off x="1282963" y="1238080"/>
            <a:ext cx="9849751" cy="1349671"/>
          </a:xfrm>
        </p:spPr>
        <p:txBody>
          <a:bodyPr anchor="b">
            <a:normAutofit/>
          </a:bodyPr>
          <a:lstStyle/>
          <a:p>
            <a:r>
              <a:rPr lang="en-US" sz="5400" dirty="0"/>
              <a:t>A – Ask for the other’s path</a:t>
            </a:r>
            <a:endParaRPr lang="de-DE" sz="5400" dirty="0"/>
          </a:p>
        </p:txBody>
      </p:sp>
      <p:sp>
        <p:nvSpPr>
          <p:cNvPr id="3" name="Inhaltsplatzhalter 2">
            <a:extLst>
              <a:ext uri="{FF2B5EF4-FFF2-40B4-BE49-F238E27FC236}">
                <a16:creationId xmlns:a16="http://schemas.microsoft.com/office/drawing/2014/main" id="{B303971A-E0A0-3621-DC2C-B458D48A9C7C}"/>
              </a:ext>
            </a:extLst>
          </p:cNvPr>
          <p:cNvSpPr>
            <a:spLocks noGrp="1"/>
          </p:cNvSpPr>
          <p:nvPr>
            <p:ph idx="1"/>
          </p:nvPr>
        </p:nvSpPr>
        <p:spPr>
          <a:xfrm>
            <a:off x="1289304" y="2902913"/>
            <a:ext cx="9849751" cy="3032168"/>
          </a:xfrm>
        </p:spPr>
        <p:txBody>
          <a:bodyPr anchor="ctr">
            <a:normAutofit/>
          </a:bodyPr>
          <a:lstStyle/>
          <a:p>
            <a:pPr marL="0" indent="0">
              <a:buNone/>
            </a:pPr>
            <a:r>
              <a:rPr lang="de-DE" sz="2000" dirty="0"/>
              <a:t>Ermutigen Sie die andere Partei, ihre Perspektive und Gedanken zu äußern, um ein umfassenderes Verständnis zu entwickeln.</a:t>
            </a:r>
            <a:endParaRPr lang="de-DE" sz="3200" dirty="0"/>
          </a:p>
        </p:txBody>
      </p:sp>
      <p:sp>
        <p:nvSpPr>
          <p:cNvPr id="4" name="Datumsplatzhalter 3">
            <a:extLst>
              <a:ext uri="{FF2B5EF4-FFF2-40B4-BE49-F238E27FC236}">
                <a16:creationId xmlns:a16="http://schemas.microsoft.com/office/drawing/2014/main" id="{F63A350D-A840-336E-24C2-7DB40B50A8C9}"/>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C08D1B99-747F-86AE-7E67-15F7D1C90DF0}"/>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1F5F9DAA-9522-9F06-D76E-A463D0B65BE6}"/>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50</a:t>
            </a:fld>
            <a:endParaRPr lang="en-US"/>
          </a:p>
        </p:txBody>
      </p:sp>
      <p:pic>
        <p:nvPicPr>
          <p:cNvPr id="7" name="Grafik 6">
            <a:extLst>
              <a:ext uri="{FF2B5EF4-FFF2-40B4-BE49-F238E27FC236}">
                <a16:creationId xmlns:a16="http://schemas.microsoft.com/office/drawing/2014/main" id="{3C60B21B-40BB-7432-7281-044C603646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3145687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DC58AD2-3B0F-816A-AE30-7EEAF622C7FC}"/>
              </a:ext>
            </a:extLst>
          </p:cNvPr>
          <p:cNvSpPr>
            <a:spLocks noGrp="1"/>
          </p:cNvSpPr>
          <p:nvPr>
            <p:ph type="title"/>
          </p:nvPr>
        </p:nvSpPr>
        <p:spPr>
          <a:xfrm>
            <a:off x="1282963" y="1238080"/>
            <a:ext cx="9849751" cy="1349671"/>
          </a:xfrm>
        </p:spPr>
        <p:txBody>
          <a:bodyPr anchor="b">
            <a:normAutofit/>
          </a:bodyPr>
          <a:lstStyle/>
          <a:p>
            <a:r>
              <a:rPr lang="de-DE" sz="5400" dirty="0"/>
              <a:t>T – Talk </a:t>
            </a:r>
            <a:r>
              <a:rPr lang="de-DE" sz="5400" dirty="0" err="1"/>
              <a:t>tentatively</a:t>
            </a:r>
            <a:endParaRPr lang="de-DE" sz="5400" dirty="0"/>
          </a:p>
        </p:txBody>
      </p:sp>
      <p:sp>
        <p:nvSpPr>
          <p:cNvPr id="3" name="Inhaltsplatzhalter 2">
            <a:extLst>
              <a:ext uri="{FF2B5EF4-FFF2-40B4-BE49-F238E27FC236}">
                <a16:creationId xmlns:a16="http://schemas.microsoft.com/office/drawing/2014/main" id="{534054A5-25D0-E462-9325-6B99B5A33C5C}"/>
              </a:ext>
            </a:extLst>
          </p:cNvPr>
          <p:cNvSpPr>
            <a:spLocks noGrp="1"/>
          </p:cNvSpPr>
          <p:nvPr>
            <p:ph idx="1"/>
          </p:nvPr>
        </p:nvSpPr>
        <p:spPr>
          <a:xfrm>
            <a:off x="1289304" y="2902913"/>
            <a:ext cx="9849751" cy="3032168"/>
          </a:xfrm>
        </p:spPr>
        <p:txBody>
          <a:bodyPr anchor="ctr">
            <a:normAutofit/>
          </a:bodyPr>
          <a:lstStyle/>
          <a:p>
            <a:pPr marL="0" indent="0">
              <a:buNone/>
            </a:pPr>
            <a:r>
              <a:rPr lang="de-DE" sz="2000" dirty="0"/>
              <a:t>Formulieren Sie Ihre Aussagen vorsichtig und offen, um Raum für Dialog und unterschiedliche Sichtweisen zu lassen.</a:t>
            </a:r>
            <a:endParaRPr lang="de-DE" sz="3200" dirty="0"/>
          </a:p>
        </p:txBody>
      </p:sp>
      <p:sp>
        <p:nvSpPr>
          <p:cNvPr id="4" name="Datumsplatzhalter 3">
            <a:extLst>
              <a:ext uri="{FF2B5EF4-FFF2-40B4-BE49-F238E27FC236}">
                <a16:creationId xmlns:a16="http://schemas.microsoft.com/office/drawing/2014/main" id="{9D6125DE-8E8D-7C00-6F6F-48B590606060}"/>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095F0CC3-C03B-0C12-4167-7A4B3D5A1F83}"/>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5914F9C7-0BA2-C70D-42D5-3EF7D6B48121}"/>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51</a:t>
            </a:fld>
            <a:endParaRPr lang="en-US"/>
          </a:p>
        </p:txBody>
      </p:sp>
      <p:pic>
        <p:nvPicPr>
          <p:cNvPr id="7" name="Grafik 6">
            <a:extLst>
              <a:ext uri="{FF2B5EF4-FFF2-40B4-BE49-F238E27FC236}">
                <a16:creationId xmlns:a16="http://schemas.microsoft.com/office/drawing/2014/main" id="{8EF68069-E501-DD2D-72B3-A6CFED921E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54127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E6A61E-EFFD-BCDC-E510-01A2D221D002}"/>
              </a:ext>
            </a:extLst>
          </p:cNvPr>
          <p:cNvSpPr>
            <a:spLocks noGrp="1"/>
          </p:cNvSpPr>
          <p:nvPr>
            <p:ph type="title"/>
          </p:nvPr>
        </p:nvSpPr>
        <p:spPr>
          <a:xfrm>
            <a:off x="1282963" y="1238080"/>
            <a:ext cx="9849751" cy="1349671"/>
          </a:xfrm>
        </p:spPr>
        <p:txBody>
          <a:bodyPr anchor="b">
            <a:normAutofit/>
          </a:bodyPr>
          <a:lstStyle/>
          <a:p>
            <a:r>
              <a:rPr lang="de-DE" sz="5400" dirty="0"/>
              <a:t>E – </a:t>
            </a:r>
            <a:r>
              <a:rPr lang="de-DE" sz="5400" dirty="0" err="1"/>
              <a:t>Encourage</a:t>
            </a:r>
            <a:r>
              <a:rPr lang="de-DE" sz="5400" dirty="0"/>
              <a:t> </a:t>
            </a:r>
            <a:r>
              <a:rPr lang="de-DE" sz="5400" dirty="0" err="1"/>
              <a:t>testing</a:t>
            </a:r>
            <a:endParaRPr lang="de-DE" sz="5400" dirty="0"/>
          </a:p>
        </p:txBody>
      </p:sp>
      <p:sp>
        <p:nvSpPr>
          <p:cNvPr id="3" name="Inhaltsplatzhalter 2">
            <a:extLst>
              <a:ext uri="{FF2B5EF4-FFF2-40B4-BE49-F238E27FC236}">
                <a16:creationId xmlns:a16="http://schemas.microsoft.com/office/drawing/2014/main" id="{BA62C0CB-0EA3-67B0-4A1C-062E1D1E2192}"/>
              </a:ext>
            </a:extLst>
          </p:cNvPr>
          <p:cNvSpPr>
            <a:spLocks noGrp="1"/>
          </p:cNvSpPr>
          <p:nvPr>
            <p:ph idx="1"/>
          </p:nvPr>
        </p:nvSpPr>
        <p:spPr>
          <a:xfrm>
            <a:off x="1289304" y="2902913"/>
            <a:ext cx="9849751" cy="3032168"/>
          </a:xfrm>
        </p:spPr>
        <p:txBody>
          <a:bodyPr anchor="ctr">
            <a:normAutofit/>
          </a:bodyPr>
          <a:lstStyle/>
          <a:p>
            <a:pPr marL="0" indent="0">
              <a:buNone/>
            </a:pPr>
            <a:r>
              <a:rPr lang="de-DE" sz="2000" dirty="0"/>
              <a:t>Laden Sie zur Überprüfung und Diskussion Ihrer Ansichten ein, um gemeinsam zu einer ausgewogenen Lösung zu gelangen.</a:t>
            </a:r>
            <a:endParaRPr lang="de-DE" sz="3200" dirty="0"/>
          </a:p>
        </p:txBody>
      </p:sp>
      <p:sp>
        <p:nvSpPr>
          <p:cNvPr id="4" name="Datumsplatzhalter 3">
            <a:extLst>
              <a:ext uri="{FF2B5EF4-FFF2-40B4-BE49-F238E27FC236}">
                <a16:creationId xmlns:a16="http://schemas.microsoft.com/office/drawing/2014/main" id="{C225E508-6E31-6279-32A6-669DEDCF2276}"/>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D0BBAD0C-0187-472F-C3A7-36142F870EA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1E7DC772-67C3-8478-9A49-A4DAFCCD782D}"/>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52</a:t>
            </a:fld>
            <a:endParaRPr lang="en-US"/>
          </a:p>
        </p:txBody>
      </p:sp>
      <p:pic>
        <p:nvPicPr>
          <p:cNvPr id="7" name="Grafik 6">
            <a:extLst>
              <a:ext uri="{FF2B5EF4-FFF2-40B4-BE49-F238E27FC236}">
                <a16:creationId xmlns:a16="http://schemas.microsoft.com/office/drawing/2014/main" id="{468E21D9-0664-C22E-4A2D-7B29808355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690670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0E16A49-DEB7-DDBC-FC61-BE178B8C8CFD}"/>
              </a:ext>
            </a:extLst>
          </p:cNvPr>
          <p:cNvSpPr>
            <a:spLocks noGrp="1"/>
          </p:cNvSpPr>
          <p:nvPr>
            <p:ph type="title"/>
          </p:nvPr>
        </p:nvSpPr>
        <p:spPr>
          <a:xfrm>
            <a:off x="1043631" y="809898"/>
            <a:ext cx="9942716" cy="1554480"/>
          </a:xfrm>
        </p:spPr>
        <p:txBody>
          <a:bodyPr anchor="ctr">
            <a:normAutofit/>
          </a:bodyPr>
          <a:lstStyle/>
          <a:p>
            <a:r>
              <a:rPr lang="de-DE" sz="4800" dirty="0"/>
              <a:t>Umgang mit schwierigen Gesprächspartnern</a:t>
            </a:r>
          </a:p>
        </p:txBody>
      </p:sp>
      <p:sp>
        <p:nvSpPr>
          <p:cNvPr id="3" name="Inhaltsplatzhalter 2">
            <a:extLst>
              <a:ext uri="{FF2B5EF4-FFF2-40B4-BE49-F238E27FC236}">
                <a16:creationId xmlns:a16="http://schemas.microsoft.com/office/drawing/2014/main" id="{341F4C63-5060-FA13-A7D6-70059BE0EAB7}"/>
              </a:ext>
            </a:extLst>
          </p:cNvPr>
          <p:cNvSpPr>
            <a:spLocks noGrp="1"/>
          </p:cNvSpPr>
          <p:nvPr>
            <p:ph idx="1"/>
          </p:nvPr>
        </p:nvSpPr>
        <p:spPr>
          <a:xfrm>
            <a:off x="1045028" y="3017522"/>
            <a:ext cx="9941319" cy="3124658"/>
          </a:xfrm>
        </p:spPr>
        <p:txBody>
          <a:bodyPr anchor="ctr">
            <a:normAutofit/>
          </a:bodyPr>
          <a:lstStyle/>
          <a:p>
            <a:pPr marL="0" indent="0">
              <a:buNone/>
            </a:pPr>
            <a:r>
              <a:rPr lang="de-DE" sz="2400" b="1" dirty="0"/>
              <a:t>Strategien zum Konfrontieren von Lügen</a:t>
            </a:r>
          </a:p>
          <a:p>
            <a:pPr marL="0" indent="0">
              <a:buNone/>
            </a:pPr>
            <a:endParaRPr lang="de-DE" sz="2400" dirty="0"/>
          </a:p>
          <a:p>
            <a:pPr marL="514350" indent="-514350">
              <a:buAutoNum type="arabicPeriod"/>
            </a:pPr>
            <a:r>
              <a:rPr lang="de-DE" sz="2400" dirty="0"/>
              <a:t>Faktenbasiert starten</a:t>
            </a:r>
            <a:br>
              <a:rPr lang="de-DE" sz="2400" dirty="0"/>
            </a:br>
            <a:endParaRPr lang="de-DE" sz="2400" dirty="0"/>
          </a:p>
          <a:p>
            <a:pPr marL="514350" indent="-514350">
              <a:buAutoNum type="arabicPeriod"/>
            </a:pPr>
            <a:r>
              <a:rPr lang="de-DE" sz="2400" dirty="0"/>
              <a:t>Eigene Sichtweise darlegen</a:t>
            </a:r>
            <a:br>
              <a:rPr lang="de-DE" sz="2400" dirty="0"/>
            </a:br>
            <a:endParaRPr lang="de-DE" sz="2400" dirty="0"/>
          </a:p>
          <a:p>
            <a:pPr marL="514350" indent="-514350">
              <a:buAutoNum type="arabicPeriod"/>
            </a:pPr>
            <a:r>
              <a:rPr lang="de-DE" sz="2400" dirty="0"/>
              <a:t>Verhaltensmuster ansprechen</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4976240B-E2DD-4BF3-76D0-325CD890F84E}"/>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20EB1F54-5437-D27D-C7CE-7163BAA68A84}"/>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dirty="0"/>
              <a:t>Dr. Marc </a:t>
            </a:r>
            <a:r>
              <a:rPr lang="en-US" dirty="0" err="1"/>
              <a:t>Laukemann</a:t>
            </a:r>
            <a:endParaRPr lang="en-US"/>
          </a:p>
        </p:txBody>
      </p:sp>
      <p:sp>
        <p:nvSpPr>
          <p:cNvPr id="6" name="Foliennummernplatzhalter 5">
            <a:extLst>
              <a:ext uri="{FF2B5EF4-FFF2-40B4-BE49-F238E27FC236}">
                <a16:creationId xmlns:a16="http://schemas.microsoft.com/office/drawing/2014/main" id="{DC1F3B27-260E-A7DB-ADD4-997207C2F43E}"/>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53</a:t>
            </a:fld>
            <a:endParaRPr lang="en-US"/>
          </a:p>
        </p:txBody>
      </p:sp>
      <p:pic>
        <p:nvPicPr>
          <p:cNvPr id="7" name="Grafik 6">
            <a:extLst>
              <a:ext uri="{FF2B5EF4-FFF2-40B4-BE49-F238E27FC236}">
                <a16:creationId xmlns:a16="http://schemas.microsoft.com/office/drawing/2014/main" id="{B61A8DAD-A93C-5EA6-65C3-9160028654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745143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DBA9D96-F96E-C621-B800-C2A8C000DBE7}"/>
              </a:ext>
            </a:extLst>
          </p:cNvPr>
          <p:cNvSpPr>
            <a:spLocks noGrp="1"/>
          </p:cNvSpPr>
          <p:nvPr>
            <p:ph type="title"/>
          </p:nvPr>
        </p:nvSpPr>
        <p:spPr>
          <a:xfrm>
            <a:off x="1043631" y="809898"/>
            <a:ext cx="9942716" cy="1554480"/>
          </a:xfrm>
        </p:spPr>
        <p:txBody>
          <a:bodyPr anchor="ctr">
            <a:normAutofit/>
          </a:bodyPr>
          <a:lstStyle/>
          <a:p>
            <a:r>
              <a:rPr lang="de-DE" sz="4800"/>
              <a:t>Umgang mit schwierigen Gesprächspartnern</a:t>
            </a:r>
          </a:p>
        </p:txBody>
      </p:sp>
      <p:sp>
        <p:nvSpPr>
          <p:cNvPr id="3" name="Inhaltsplatzhalter 2">
            <a:extLst>
              <a:ext uri="{FF2B5EF4-FFF2-40B4-BE49-F238E27FC236}">
                <a16:creationId xmlns:a16="http://schemas.microsoft.com/office/drawing/2014/main" id="{B79A825C-3C5F-51C2-DF2A-218D82BFB11B}"/>
              </a:ext>
            </a:extLst>
          </p:cNvPr>
          <p:cNvSpPr>
            <a:spLocks noGrp="1"/>
          </p:cNvSpPr>
          <p:nvPr>
            <p:ph idx="1"/>
          </p:nvPr>
        </p:nvSpPr>
        <p:spPr>
          <a:xfrm>
            <a:off x="1045028" y="3017522"/>
            <a:ext cx="9941319" cy="3124658"/>
          </a:xfrm>
        </p:spPr>
        <p:txBody>
          <a:bodyPr anchor="ctr">
            <a:normAutofit/>
          </a:bodyPr>
          <a:lstStyle/>
          <a:p>
            <a:pPr marL="0" indent="0">
              <a:buNone/>
            </a:pPr>
            <a:r>
              <a:rPr lang="de-DE" sz="2400" b="1" dirty="0"/>
              <a:t>Psychologische Prinzipien zur Überzeugung schwieriger Zuhörer</a:t>
            </a:r>
          </a:p>
          <a:p>
            <a:pPr marL="0" indent="0">
              <a:buNone/>
            </a:pPr>
            <a:endParaRPr lang="de-DE" sz="2400" b="1" dirty="0"/>
          </a:p>
          <a:p>
            <a:pPr marL="514350" indent="-514350">
              <a:buAutoNum type="arabicPeriod"/>
            </a:pPr>
            <a:r>
              <a:rPr lang="de-DE" sz="2400" dirty="0"/>
              <a:t>Knappheit</a:t>
            </a:r>
            <a:br>
              <a:rPr lang="de-DE" sz="2400" dirty="0"/>
            </a:br>
            <a:endParaRPr lang="de-DE" sz="2400" dirty="0"/>
          </a:p>
          <a:p>
            <a:pPr marL="514350" indent="-514350">
              <a:buAutoNum type="arabicPeriod"/>
            </a:pPr>
            <a:r>
              <a:rPr lang="de-DE" sz="2400" dirty="0"/>
              <a:t>Sympathie</a:t>
            </a:r>
            <a:br>
              <a:rPr lang="de-DE" sz="2400" dirty="0"/>
            </a:br>
            <a:endParaRPr lang="de-DE" sz="2400" dirty="0"/>
          </a:p>
          <a:p>
            <a:pPr marL="514350" indent="-514350">
              <a:buAutoNum type="arabicPeriod"/>
            </a:pPr>
            <a:r>
              <a:rPr lang="de-DE" sz="2400" dirty="0"/>
              <a:t>Autorität und Reziprozität</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21A040D7-D8EE-EF99-C325-97DDE34EDF62}"/>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4F7737A2-B671-DFFF-8552-EE884D2CB19E}"/>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DB5D9936-DE63-81A2-0BB2-CC62C10CFF18}"/>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54</a:t>
            </a:fld>
            <a:endParaRPr lang="en-US"/>
          </a:p>
        </p:txBody>
      </p:sp>
      <p:pic>
        <p:nvPicPr>
          <p:cNvPr id="7" name="Grafik 6">
            <a:extLst>
              <a:ext uri="{FF2B5EF4-FFF2-40B4-BE49-F238E27FC236}">
                <a16:creationId xmlns:a16="http://schemas.microsoft.com/office/drawing/2014/main" id="{B5A37241-489E-1E5B-4C6C-3B6DCAFAAF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644913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03CB011-7536-0A7D-6978-CF89917164CC}"/>
              </a:ext>
            </a:extLst>
          </p:cNvPr>
          <p:cNvSpPr>
            <a:spLocks noGrp="1"/>
          </p:cNvSpPr>
          <p:nvPr>
            <p:ph type="title"/>
          </p:nvPr>
        </p:nvSpPr>
        <p:spPr>
          <a:xfrm>
            <a:off x="1043631" y="809898"/>
            <a:ext cx="9942716" cy="1554480"/>
          </a:xfrm>
        </p:spPr>
        <p:txBody>
          <a:bodyPr anchor="ctr">
            <a:normAutofit/>
          </a:bodyPr>
          <a:lstStyle/>
          <a:p>
            <a:r>
              <a:rPr lang="de-DE" sz="4800"/>
              <a:t>Übung – Heikle Gespräche führen</a:t>
            </a:r>
          </a:p>
        </p:txBody>
      </p:sp>
      <p:sp>
        <p:nvSpPr>
          <p:cNvPr id="7" name="Rectangle 1">
            <a:extLst>
              <a:ext uri="{FF2B5EF4-FFF2-40B4-BE49-F238E27FC236}">
                <a16:creationId xmlns:a16="http://schemas.microsoft.com/office/drawing/2014/main" id="{B74B8719-FB95-1AF9-A609-3655CBAEDD1C}"/>
              </a:ext>
            </a:extLst>
          </p:cNvPr>
          <p:cNvSpPr>
            <a:spLocks noGrp="1" noChangeArrowheads="1"/>
          </p:cNvSpPr>
          <p:nvPr>
            <p:ph idx="1"/>
          </p:nvPr>
        </p:nvSpPr>
        <p:spPr bwMode="auto">
          <a:xfrm>
            <a:off x="1045028" y="3017522"/>
            <a:ext cx="9941319" cy="31246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de-DE" altLang="de-DE" sz="2400" b="1" i="0" u="none" strike="noStrike" cap="none" normalizeH="0" baseline="0" dirty="0">
                <a:ln>
                  <a:noFill/>
                </a:ln>
                <a:effectLst/>
                <a:latin typeface="Arial" panose="020B0604020202020204" pitchFamily="34" charset="0"/>
              </a:rPr>
              <a:t> Rollenspiel 1:</a:t>
            </a:r>
            <a:r>
              <a:rPr kumimoji="0" lang="de-DE" altLang="de-DE" sz="2400" b="0" i="0" u="none" strike="noStrike" cap="none" normalizeH="0" baseline="0" dirty="0">
                <a:ln>
                  <a:noFill/>
                </a:ln>
                <a:effectLst/>
                <a:latin typeface="Arial" panose="020B0604020202020204" pitchFamily="34" charset="0"/>
              </a:rPr>
              <a:t> Konfrontation eines Gesprächspartners mit widersprüchlichen Aussagen.</a:t>
            </a:r>
          </a:p>
          <a:p>
            <a:pPr marL="0" marR="0" lvl="0" indent="0" defTabSz="914400" rtl="0" eaLnBrk="0" fontAlgn="base" latinLnBrk="0" hangingPunct="0">
              <a:spcBef>
                <a:spcPct val="0"/>
              </a:spcBef>
              <a:spcAft>
                <a:spcPts val="600"/>
              </a:spcAft>
              <a:buClrTx/>
              <a:buSzTx/>
              <a:buFontTx/>
              <a:buChar char="•"/>
              <a:tabLst/>
            </a:pPr>
            <a:endParaRPr kumimoji="0" lang="de-DE" altLang="de-DE" sz="24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de-DE" altLang="de-DE" sz="2400" b="1" i="0" u="none" strike="noStrike" cap="none" normalizeH="0" baseline="0" dirty="0">
                <a:ln>
                  <a:noFill/>
                </a:ln>
                <a:effectLst/>
                <a:latin typeface="Arial" panose="020B0604020202020204" pitchFamily="34" charset="0"/>
              </a:rPr>
              <a:t> Rollenspiel 2:</a:t>
            </a:r>
            <a:r>
              <a:rPr kumimoji="0" lang="de-DE" altLang="de-DE" sz="2400" b="0" i="0" u="none" strike="noStrike" cap="none" normalizeH="0" baseline="0" dirty="0">
                <a:ln>
                  <a:noFill/>
                </a:ln>
                <a:effectLst/>
                <a:latin typeface="Arial" panose="020B0604020202020204" pitchFamily="34" charset="0"/>
              </a:rPr>
              <a:t> Überzeugung eines skeptischen Zuhörers von einer gemeinsamen Lösung.</a:t>
            </a:r>
          </a:p>
          <a:p>
            <a:pPr marL="0" marR="0" lvl="0" indent="0" defTabSz="914400" rtl="0" eaLnBrk="0" fontAlgn="base" latinLnBrk="0" hangingPunct="0">
              <a:spcBef>
                <a:spcPct val="0"/>
              </a:spcBef>
              <a:spcAft>
                <a:spcPts val="600"/>
              </a:spcAft>
              <a:buClrTx/>
              <a:buSzTx/>
              <a:buFontTx/>
              <a:buChar char="•"/>
              <a:tabLst/>
            </a:pPr>
            <a:endParaRPr kumimoji="0" lang="de-DE" altLang="de-DE" sz="24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de-DE" altLang="de-DE" sz="2400" b="1" i="0" u="none" strike="noStrike" cap="none" normalizeH="0" baseline="0" dirty="0">
                <a:ln>
                  <a:noFill/>
                </a:ln>
                <a:effectLst/>
                <a:latin typeface="Arial" panose="020B0604020202020204" pitchFamily="34" charset="0"/>
              </a:rPr>
              <a:t> Feedbackrunde:</a:t>
            </a:r>
            <a:r>
              <a:rPr kumimoji="0" lang="de-DE" altLang="de-DE" sz="2400" b="0" i="0" u="none" strike="noStrike" cap="none" normalizeH="0" baseline="0" dirty="0">
                <a:ln>
                  <a:noFill/>
                </a:ln>
                <a:effectLst/>
                <a:latin typeface="Arial" panose="020B0604020202020204" pitchFamily="34" charset="0"/>
              </a:rPr>
              <a:t> Teilnehmer reflektieren über die angewandten Techniken und deren Wirkung.</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3B8F2843-0B15-95FC-B3B9-ECE13EB8CFC5}"/>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F5CDCC5B-FB34-0E3F-F36B-E24644A8D09A}"/>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8B82EE66-2F1F-EF38-2465-493B9E6852CB}"/>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55</a:t>
            </a:fld>
            <a:endParaRPr lang="en-US"/>
          </a:p>
        </p:txBody>
      </p:sp>
      <p:pic>
        <p:nvPicPr>
          <p:cNvPr id="3" name="Grafik 2">
            <a:extLst>
              <a:ext uri="{FF2B5EF4-FFF2-40B4-BE49-F238E27FC236}">
                <a16:creationId xmlns:a16="http://schemas.microsoft.com/office/drawing/2014/main" id="{8B723218-5EE5-6AFD-D913-910DE48705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038996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77F7FD-6407-EC66-5DED-58BF8866DA60}"/>
              </a:ext>
            </a:extLst>
          </p:cNvPr>
          <p:cNvSpPr>
            <a:spLocks noGrp="1"/>
          </p:cNvSpPr>
          <p:nvPr>
            <p:ph type="title"/>
          </p:nvPr>
        </p:nvSpPr>
        <p:spPr>
          <a:xfrm>
            <a:off x="1043631" y="809898"/>
            <a:ext cx="9942716" cy="1554480"/>
          </a:xfrm>
        </p:spPr>
        <p:txBody>
          <a:bodyPr anchor="ctr">
            <a:normAutofit/>
          </a:bodyPr>
          <a:lstStyle/>
          <a:p>
            <a:r>
              <a:rPr lang="de-DE" sz="4800"/>
              <a:t>Innovative Ansätze und Techniken der Mediation</a:t>
            </a:r>
          </a:p>
        </p:txBody>
      </p:sp>
      <p:sp>
        <p:nvSpPr>
          <p:cNvPr id="3" name="Inhaltsplatzhalter 2">
            <a:extLst>
              <a:ext uri="{FF2B5EF4-FFF2-40B4-BE49-F238E27FC236}">
                <a16:creationId xmlns:a16="http://schemas.microsoft.com/office/drawing/2014/main" id="{964C7663-3A1B-FB03-773F-56FDD0EE53E0}"/>
              </a:ext>
            </a:extLst>
          </p:cNvPr>
          <p:cNvSpPr>
            <a:spLocks noGrp="1"/>
          </p:cNvSpPr>
          <p:nvPr>
            <p:ph idx="1"/>
          </p:nvPr>
        </p:nvSpPr>
        <p:spPr>
          <a:xfrm>
            <a:off x="1045028" y="3017522"/>
            <a:ext cx="9941319" cy="3124658"/>
          </a:xfrm>
        </p:spPr>
        <p:txBody>
          <a:bodyPr anchor="ctr">
            <a:normAutofit/>
          </a:bodyPr>
          <a:lstStyle/>
          <a:p>
            <a:pPr marL="0" indent="0">
              <a:buNone/>
            </a:pPr>
            <a:r>
              <a:rPr lang="de-DE" sz="2400" dirty="0"/>
              <a:t>Neue Techniken in der Mediation</a:t>
            </a:r>
            <a:endParaRPr lang="en-US" sz="2400" dirty="0"/>
          </a:p>
          <a:p>
            <a:endParaRPr lang="de-DE" sz="2400" dirty="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2BC1DBAA-9B8C-A3B1-BBF3-E02B110B0C5D}"/>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08914FCC-1DAC-470E-D063-069D8442DC3A}"/>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22E73847-54A9-C882-33C0-D73578F0BC56}"/>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56</a:t>
            </a:fld>
            <a:endParaRPr lang="en-US"/>
          </a:p>
        </p:txBody>
      </p:sp>
      <p:pic>
        <p:nvPicPr>
          <p:cNvPr id="7" name="Grafik 6">
            <a:extLst>
              <a:ext uri="{FF2B5EF4-FFF2-40B4-BE49-F238E27FC236}">
                <a16:creationId xmlns:a16="http://schemas.microsoft.com/office/drawing/2014/main" id="{AC8E303E-4579-4DB9-2C32-C03F1E3846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4004800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88ACE43-409B-4BFC-7481-1718B6FBCA03}"/>
              </a:ext>
            </a:extLst>
          </p:cNvPr>
          <p:cNvSpPr>
            <a:spLocks noGrp="1"/>
          </p:cNvSpPr>
          <p:nvPr>
            <p:ph type="title"/>
          </p:nvPr>
        </p:nvSpPr>
        <p:spPr>
          <a:xfrm>
            <a:off x="1043631" y="809898"/>
            <a:ext cx="9942716" cy="1554480"/>
          </a:xfrm>
        </p:spPr>
        <p:txBody>
          <a:bodyPr anchor="ctr">
            <a:normAutofit/>
          </a:bodyPr>
          <a:lstStyle/>
          <a:p>
            <a:r>
              <a:rPr lang="de-DE" sz="4800"/>
              <a:t>Neue Techniken in der Mediation</a:t>
            </a:r>
          </a:p>
        </p:txBody>
      </p:sp>
      <p:sp>
        <p:nvSpPr>
          <p:cNvPr id="3" name="Inhaltsplatzhalter 2">
            <a:extLst>
              <a:ext uri="{FF2B5EF4-FFF2-40B4-BE49-F238E27FC236}">
                <a16:creationId xmlns:a16="http://schemas.microsoft.com/office/drawing/2014/main" id="{195D0075-9B04-13BB-6EC8-B077A9F5C89B}"/>
              </a:ext>
            </a:extLst>
          </p:cNvPr>
          <p:cNvSpPr>
            <a:spLocks noGrp="1"/>
          </p:cNvSpPr>
          <p:nvPr>
            <p:ph idx="1"/>
          </p:nvPr>
        </p:nvSpPr>
        <p:spPr>
          <a:xfrm>
            <a:off x="1045028" y="3017522"/>
            <a:ext cx="9941319" cy="3124658"/>
          </a:xfrm>
        </p:spPr>
        <p:txBody>
          <a:bodyPr anchor="ctr">
            <a:normAutofit/>
          </a:bodyPr>
          <a:lstStyle/>
          <a:p>
            <a:r>
              <a:rPr lang="de-DE" sz="2400" dirty="0"/>
              <a:t>Online-Mediation</a:t>
            </a:r>
          </a:p>
          <a:p>
            <a:endParaRPr lang="de-DE" sz="2400" dirty="0"/>
          </a:p>
          <a:p>
            <a:r>
              <a:rPr lang="de-DE" sz="2400" dirty="0"/>
              <a:t>Einsatz von KI-gestützten Tools</a:t>
            </a:r>
          </a:p>
          <a:p>
            <a:endParaRPr lang="de-DE" sz="2400" dirty="0"/>
          </a:p>
          <a:p>
            <a:r>
              <a:rPr lang="de-DE" sz="2400" dirty="0"/>
              <a:t>Visualisierungstechniken</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EEB333D0-2E97-12F2-8249-D571A70E710E}"/>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19AF82B0-C81E-B468-3244-1E6A6FE8ED6F}"/>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4F043C1-0455-53A3-C0F1-B25834CD0913}"/>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57</a:t>
            </a:fld>
            <a:endParaRPr lang="en-US"/>
          </a:p>
        </p:txBody>
      </p:sp>
      <p:pic>
        <p:nvPicPr>
          <p:cNvPr id="7" name="Grafik 6">
            <a:extLst>
              <a:ext uri="{FF2B5EF4-FFF2-40B4-BE49-F238E27FC236}">
                <a16:creationId xmlns:a16="http://schemas.microsoft.com/office/drawing/2014/main" id="{83103A44-E162-0420-E909-5AA65E7887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918891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26101D-2058-E78C-6C55-65683A023378}"/>
              </a:ext>
            </a:extLst>
          </p:cNvPr>
          <p:cNvSpPr>
            <a:spLocks noGrp="1"/>
          </p:cNvSpPr>
          <p:nvPr>
            <p:ph type="title"/>
          </p:nvPr>
        </p:nvSpPr>
        <p:spPr>
          <a:xfrm>
            <a:off x="1282963" y="1238080"/>
            <a:ext cx="9849751" cy="1349671"/>
          </a:xfrm>
        </p:spPr>
        <p:txBody>
          <a:bodyPr anchor="b">
            <a:normAutofit/>
          </a:bodyPr>
          <a:lstStyle/>
          <a:p>
            <a:r>
              <a:rPr lang="de-DE" sz="5400"/>
              <a:t>Online-Mediation</a:t>
            </a:r>
          </a:p>
        </p:txBody>
      </p:sp>
      <p:sp>
        <p:nvSpPr>
          <p:cNvPr id="3" name="Inhaltsplatzhalter 2">
            <a:extLst>
              <a:ext uri="{FF2B5EF4-FFF2-40B4-BE49-F238E27FC236}">
                <a16:creationId xmlns:a16="http://schemas.microsoft.com/office/drawing/2014/main" id="{FDF32DEC-8123-1665-D498-A2C16B418C49}"/>
              </a:ext>
            </a:extLst>
          </p:cNvPr>
          <p:cNvSpPr>
            <a:spLocks noGrp="1"/>
          </p:cNvSpPr>
          <p:nvPr>
            <p:ph idx="1"/>
          </p:nvPr>
        </p:nvSpPr>
        <p:spPr>
          <a:xfrm>
            <a:off x="1289304" y="2902913"/>
            <a:ext cx="9849751" cy="3032168"/>
          </a:xfrm>
        </p:spPr>
        <p:txBody>
          <a:bodyPr anchor="ctr">
            <a:normAutofit/>
          </a:bodyPr>
          <a:lstStyle/>
          <a:p>
            <a:pPr marL="0" indent="0" algn="just">
              <a:buNone/>
            </a:pPr>
            <a:r>
              <a:rPr lang="de-DE" sz="2000" dirty="0"/>
              <a:t>Online-Mediation bezeichnet die Durchführung von Mediationsprozessen über digitale Kommunikationsmittel, wie Videokonferenzen oder spezialisierte Plattformen.</a:t>
            </a:r>
          </a:p>
        </p:txBody>
      </p:sp>
      <p:sp>
        <p:nvSpPr>
          <p:cNvPr id="4" name="Datumsplatzhalter 3">
            <a:extLst>
              <a:ext uri="{FF2B5EF4-FFF2-40B4-BE49-F238E27FC236}">
                <a16:creationId xmlns:a16="http://schemas.microsoft.com/office/drawing/2014/main" id="{3DB70C53-16FE-FBA6-7358-1EB438E506D1}"/>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5B0BF0F5-7117-0E22-2481-5C29BFA91A4F}"/>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2825FB4-A581-051A-EDEB-51FAC3CC96B0}"/>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58</a:t>
            </a:fld>
            <a:endParaRPr lang="en-US"/>
          </a:p>
        </p:txBody>
      </p:sp>
      <p:pic>
        <p:nvPicPr>
          <p:cNvPr id="7" name="Grafik 6">
            <a:extLst>
              <a:ext uri="{FF2B5EF4-FFF2-40B4-BE49-F238E27FC236}">
                <a16:creationId xmlns:a16="http://schemas.microsoft.com/office/drawing/2014/main" id="{EB01E063-50D8-8074-002A-3F3818FD41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685238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EF80872-4E89-FD59-C63D-0F5C13BFD03A}"/>
              </a:ext>
            </a:extLst>
          </p:cNvPr>
          <p:cNvSpPr>
            <a:spLocks noGrp="1"/>
          </p:cNvSpPr>
          <p:nvPr>
            <p:ph type="title"/>
          </p:nvPr>
        </p:nvSpPr>
        <p:spPr>
          <a:xfrm>
            <a:off x="1153618" y="1239927"/>
            <a:ext cx="4008586" cy="4680583"/>
          </a:xfrm>
        </p:spPr>
        <p:txBody>
          <a:bodyPr anchor="ctr">
            <a:normAutofit/>
          </a:bodyPr>
          <a:lstStyle/>
          <a:p>
            <a:r>
              <a:rPr lang="de-DE" sz="5200" dirty="0"/>
              <a:t>Vorteile</a:t>
            </a:r>
          </a:p>
        </p:txBody>
      </p:sp>
      <p:sp>
        <p:nvSpPr>
          <p:cNvPr id="3" name="Inhaltsplatzhalter 2">
            <a:extLst>
              <a:ext uri="{FF2B5EF4-FFF2-40B4-BE49-F238E27FC236}">
                <a16:creationId xmlns:a16="http://schemas.microsoft.com/office/drawing/2014/main" id="{B852EC53-84F0-0EAB-9C30-24CF5979CF31}"/>
              </a:ext>
            </a:extLst>
          </p:cNvPr>
          <p:cNvSpPr>
            <a:spLocks noGrp="1"/>
          </p:cNvSpPr>
          <p:nvPr>
            <p:ph idx="1"/>
          </p:nvPr>
        </p:nvSpPr>
        <p:spPr>
          <a:xfrm>
            <a:off x="6291923" y="1239927"/>
            <a:ext cx="4971824" cy="4680583"/>
          </a:xfrm>
        </p:spPr>
        <p:txBody>
          <a:bodyPr anchor="ctr">
            <a:normAutofit/>
          </a:bodyPr>
          <a:lstStyle/>
          <a:p>
            <a:r>
              <a:rPr lang="de-DE" sz="2000"/>
              <a:t>Zugänglichkeit</a:t>
            </a:r>
          </a:p>
          <a:p>
            <a:endParaRPr lang="de-DE" sz="2000"/>
          </a:p>
          <a:p>
            <a:r>
              <a:rPr lang="de-DE" sz="2000"/>
              <a:t>Flexibilität</a:t>
            </a:r>
          </a:p>
          <a:p>
            <a:endParaRPr lang="de-DE" sz="2000"/>
          </a:p>
          <a:p>
            <a:r>
              <a:rPr lang="de-DE" sz="2000"/>
              <a:t>Kosteneffizienz</a:t>
            </a:r>
          </a:p>
          <a:p>
            <a:endParaRPr lang="de-DE" sz="2000"/>
          </a:p>
          <a:p>
            <a:r>
              <a:rPr lang="de-DE" sz="2000"/>
              <a:t>Dokumentation</a:t>
            </a:r>
          </a:p>
        </p:txBody>
      </p:sp>
      <p:sp>
        <p:nvSpPr>
          <p:cNvPr id="4" name="Datumsplatzhalter 3">
            <a:extLst>
              <a:ext uri="{FF2B5EF4-FFF2-40B4-BE49-F238E27FC236}">
                <a16:creationId xmlns:a16="http://schemas.microsoft.com/office/drawing/2014/main" id="{1F8D6AC3-7837-60F2-2EE1-A6BE05E3E977}"/>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67EC0714-CE41-2C77-1A94-9022B7AFF6A7}"/>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112444A4-742F-B492-E916-2AA5049A26A9}"/>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59</a:t>
            </a:fld>
            <a:endParaRPr lang="en-US"/>
          </a:p>
        </p:txBody>
      </p:sp>
      <p:pic>
        <p:nvPicPr>
          <p:cNvPr id="7" name="Grafik 6">
            <a:extLst>
              <a:ext uri="{FF2B5EF4-FFF2-40B4-BE49-F238E27FC236}">
                <a16:creationId xmlns:a16="http://schemas.microsoft.com/office/drawing/2014/main" id="{6D3A1AF8-4E54-5D91-2DAD-6EEF77E01D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312014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A79776-0CEF-7140-71FE-1EE7BBBA4425}"/>
              </a:ext>
            </a:extLst>
          </p:cNvPr>
          <p:cNvSpPr>
            <a:spLocks noGrp="1"/>
          </p:cNvSpPr>
          <p:nvPr>
            <p:ph type="title"/>
          </p:nvPr>
        </p:nvSpPr>
        <p:spPr>
          <a:xfrm>
            <a:off x="1043631" y="809898"/>
            <a:ext cx="9942716" cy="1554480"/>
          </a:xfrm>
        </p:spPr>
        <p:txBody>
          <a:bodyPr anchor="ctr">
            <a:normAutofit/>
          </a:bodyPr>
          <a:lstStyle/>
          <a:p>
            <a:r>
              <a:rPr lang="de-DE" sz="4800" b="1" dirty="0"/>
              <a:t>Teilnehmerberichte</a:t>
            </a:r>
            <a:endParaRPr lang="de-DE" sz="4800" dirty="0"/>
          </a:p>
        </p:txBody>
      </p:sp>
      <p:sp>
        <p:nvSpPr>
          <p:cNvPr id="3" name="Inhaltsplatzhalter 2">
            <a:extLst>
              <a:ext uri="{FF2B5EF4-FFF2-40B4-BE49-F238E27FC236}">
                <a16:creationId xmlns:a16="http://schemas.microsoft.com/office/drawing/2014/main" id="{5D1ECABE-4A2A-AEA5-0EE9-9AFE73CECDD1}"/>
              </a:ext>
            </a:extLst>
          </p:cNvPr>
          <p:cNvSpPr>
            <a:spLocks noGrp="1"/>
          </p:cNvSpPr>
          <p:nvPr>
            <p:ph idx="1"/>
          </p:nvPr>
        </p:nvSpPr>
        <p:spPr>
          <a:xfrm>
            <a:off x="1045028" y="3017522"/>
            <a:ext cx="9941319" cy="3124658"/>
          </a:xfrm>
        </p:spPr>
        <p:txBody>
          <a:bodyPr anchor="ctr">
            <a:normAutofit/>
          </a:bodyPr>
          <a:lstStyle/>
          <a:p>
            <a:pPr marL="0" indent="0">
              <a:buNone/>
            </a:pPr>
            <a:br>
              <a:rPr lang="de-DE" sz="2400" dirty="0"/>
            </a:br>
            <a:endParaRPr lang="de-DE" sz="2400" dirty="0"/>
          </a:p>
          <a:p>
            <a:pPr marL="0" indent="0">
              <a:buNone/>
            </a:pPr>
            <a:r>
              <a:rPr lang="de-DE" sz="2400" dirty="0"/>
              <a:t>Beispiele aus der Praxis – Wo wäre Mediation hilfreich gewesen?</a:t>
            </a:r>
          </a:p>
          <a:p>
            <a:pPr marL="0" indent="0">
              <a:buNone/>
            </a:pPr>
            <a:endParaRPr lang="de-DE" sz="2400" dirty="0"/>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1A17C6ED-DD4E-F224-2815-8C1CCD74FE5E}"/>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E0C7DB45-D171-ECAB-A89E-56114866BB69}"/>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B96BD5A-1D9E-EF20-EB76-44A0900398BF}"/>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6</a:t>
            </a:fld>
            <a:endParaRPr lang="en-US"/>
          </a:p>
        </p:txBody>
      </p:sp>
      <p:pic>
        <p:nvPicPr>
          <p:cNvPr id="7" name="Grafik 6">
            <a:extLst>
              <a:ext uri="{FF2B5EF4-FFF2-40B4-BE49-F238E27FC236}">
                <a16:creationId xmlns:a16="http://schemas.microsoft.com/office/drawing/2014/main" id="{EBA78F0C-226F-19D5-51B4-8C417E44C4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3433266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A3CEA13-0AE5-677D-B34F-A4FF9C9615F8}"/>
              </a:ext>
            </a:extLst>
          </p:cNvPr>
          <p:cNvSpPr>
            <a:spLocks noGrp="1"/>
          </p:cNvSpPr>
          <p:nvPr>
            <p:ph type="title"/>
          </p:nvPr>
        </p:nvSpPr>
        <p:spPr>
          <a:xfrm>
            <a:off x="1153618" y="1239927"/>
            <a:ext cx="4008586" cy="4680583"/>
          </a:xfrm>
        </p:spPr>
        <p:txBody>
          <a:bodyPr anchor="ctr">
            <a:normAutofit/>
          </a:bodyPr>
          <a:lstStyle/>
          <a:p>
            <a:r>
              <a:rPr lang="de-DE" sz="3300" dirty="0"/>
              <a:t>Herausforderungen</a:t>
            </a:r>
          </a:p>
        </p:txBody>
      </p:sp>
      <p:sp>
        <p:nvSpPr>
          <p:cNvPr id="3" name="Inhaltsplatzhalter 2">
            <a:extLst>
              <a:ext uri="{FF2B5EF4-FFF2-40B4-BE49-F238E27FC236}">
                <a16:creationId xmlns:a16="http://schemas.microsoft.com/office/drawing/2014/main" id="{F5CE856F-B2A5-809C-B9BF-FAB142ADAAD4}"/>
              </a:ext>
            </a:extLst>
          </p:cNvPr>
          <p:cNvSpPr>
            <a:spLocks noGrp="1"/>
          </p:cNvSpPr>
          <p:nvPr>
            <p:ph idx="1"/>
          </p:nvPr>
        </p:nvSpPr>
        <p:spPr>
          <a:xfrm>
            <a:off x="6291923" y="1239927"/>
            <a:ext cx="4971824" cy="4680583"/>
          </a:xfrm>
        </p:spPr>
        <p:txBody>
          <a:bodyPr anchor="ctr">
            <a:normAutofit/>
          </a:bodyPr>
          <a:lstStyle/>
          <a:p>
            <a:r>
              <a:rPr lang="de-DE" sz="2000" dirty="0"/>
              <a:t>Technische Barrieren</a:t>
            </a:r>
          </a:p>
          <a:p>
            <a:endParaRPr lang="de-DE" sz="2000" dirty="0"/>
          </a:p>
          <a:p>
            <a:r>
              <a:rPr lang="de-DE" sz="2000" dirty="0"/>
              <a:t>Vertraulichkeit</a:t>
            </a:r>
          </a:p>
          <a:p>
            <a:endParaRPr lang="de-DE" sz="2000" dirty="0"/>
          </a:p>
          <a:p>
            <a:r>
              <a:rPr lang="de-DE" sz="2000" dirty="0"/>
              <a:t>Nonverbale Kommunikation</a:t>
            </a:r>
          </a:p>
        </p:txBody>
      </p:sp>
      <p:sp>
        <p:nvSpPr>
          <p:cNvPr id="4" name="Datumsplatzhalter 3">
            <a:extLst>
              <a:ext uri="{FF2B5EF4-FFF2-40B4-BE49-F238E27FC236}">
                <a16:creationId xmlns:a16="http://schemas.microsoft.com/office/drawing/2014/main" id="{02E3F66D-3F8E-39E3-9B69-BB64A8C76AF1}"/>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DF731D63-7470-8FD2-DF79-76660A64BE0E}"/>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895C2D81-6CE3-F1BD-6CBA-C2BAC1BBB483}"/>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60</a:t>
            </a:fld>
            <a:endParaRPr lang="en-US"/>
          </a:p>
        </p:txBody>
      </p:sp>
      <p:pic>
        <p:nvPicPr>
          <p:cNvPr id="7" name="Grafik 6">
            <a:extLst>
              <a:ext uri="{FF2B5EF4-FFF2-40B4-BE49-F238E27FC236}">
                <a16:creationId xmlns:a16="http://schemas.microsoft.com/office/drawing/2014/main" id="{3DED9655-BB53-F2E5-671C-107E3BB697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1289635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918AE0-777A-30AA-5628-7CB2ED9C658D}"/>
              </a:ext>
            </a:extLst>
          </p:cNvPr>
          <p:cNvSpPr>
            <a:spLocks noGrp="1"/>
          </p:cNvSpPr>
          <p:nvPr>
            <p:ph type="title"/>
          </p:nvPr>
        </p:nvSpPr>
        <p:spPr>
          <a:xfrm>
            <a:off x="1153618" y="1239927"/>
            <a:ext cx="4008586" cy="4680583"/>
          </a:xfrm>
        </p:spPr>
        <p:txBody>
          <a:bodyPr anchor="ctr">
            <a:normAutofit/>
          </a:bodyPr>
          <a:lstStyle/>
          <a:p>
            <a:r>
              <a:rPr lang="de-DE" sz="5200"/>
              <a:t>Best Practices</a:t>
            </a:r>
          </a:p>
        </p:txBody>
      </p:sp>
      <p:sp>
        <p:nvSpPr>
          <p:cNvPr id="3" name="Inhaltsplatzhalter 2">
            <a:extLst>
              <a:ext uri="{FF2B5EF4-FFF2-40B4-BE49-F238E27FC236}">
                <a16:creationId xmlns:a16="http://schemas.microsoft.com/office/drawing/2014/main" id="{7A08E2E8-FFD3-BFD1-C421-9527DA8DE58A}"/>
              </a:ext>
            </a:extLst>
          </p:cNvPr>
          <p:cNvSpPr>
            <a:spLocks noGrp="1"/>
          </p:cNvSpPr>
          <p:nvPr>
            <p:ph idx="1"/>
          </p:nvPr>
        </p:nvSpPr>
        <p:spPr>
          <a:xfrm>
            <a:off x="6291923" y="1239927"/>
            <a:ext cx="4971824" cy="4680583"/>
          </a:xfrm>
        </p:spPr>
        <p:txBody>
          <a:bodyPr anchor="ctr">
            <a:normAutofit/>
          </a:bodyPr>
          <a:lstStyle/>
          <a:p>
            <a:r>
              <a:rPr lang="de-DE" sz="2000"/>
              <a:t>Technische Vorbereitung</a:t>
            </a:r>
          </a:p>
          <a:p>
            <a:endParaRPr lang="de-DE" sz="2000"/>
          </a:p>
          <a:p>
            <a:r>
              <a:rPr lang="de-DE" sz="2000"/>
              <a:t>Klare Kommunikationsregeln</a:t>
            </a:r>
          </a:p>
          <a:p>
            <a:endParaRPr lang="de-DE" sz="2000"/>
          </a:p>
          <a:p>
            <a:r>
              <a:rPr lang="de-DE" sz="2000"/>
              <a:t>Verwendung von Breakout-Räumen</a:t>
            </a:r>
          </a:p>
        </p:txBody>
      </p:sp>
      <p:sp>
        <p:nvSpPr>
          <p:cNvPr id="4" name="Datumsplatzhalter 3">
            <a:extLst>
              <a:ext uri="{FF2B5EF4-FFF2-40B4-BE49-F238E27FC236}">
                <a16:creationId xmlns:a16="http://schemas.microsoft.com/office/drawing/2014/main" id="{28579C37-9DF0-6ED3-98F5-9A1F70DE68B4}"/>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236CE53-5AD1-1AC3-D473-49EDEB08FFD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E281BF8-6C9A-0B3A-E056-DFACD2C2532A}"/>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61</a:t>
            </a:fld>
            <a:endParaRPr lang="en-US"/>
          </a:p>
        </p:txBody>
      </p:sp>
      <p:pic>
        <p:nvPicPr>
          <p:cNvPr id="9" name="Grafik 8">
            <a:extLst>
              <a:ext uri="{FF2B5EF4-FFF2-40B4-BE49-F238E27FC236}">
                <a16:creationId xmlns:a16="http://schemas.microsoft.com/office/drawing/2014/main" id="{A367C330-D69A-C618-5C30-ABEA231358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3392703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26101D-2058-E78C-6C55-65683A023378}"/>
              </a:ext>
            </a:extLst>
          </p:cNvPr>
          <p:cNvSpPr>
            <a:spLocks noGrp="1"/>
          </p:cNvSpPr>
          <p:nvPr>
            <p:ph type="title"/>
          </p:nvPr>
        </p:nvSpPr>
        <p:spPr>
          <a:xfrm>
            <a:off x="1282963" y="1238080"/>
            <a:ext cx="9849751" cy="1349671"/>
          </a:xfrm>
        </p:spPr>
        <p:txBody>
          <a:bodyPr anchor="b">
            <a:normAutofit/>
          </a:bodyPr>
          <a:lstStyle/>
          <a:p>
            <a:r>
              <a:rPr lang="de-DE" sz="5400" dirty="0"/>
              <a:t>Einsatz von KI-gestützten Tools</a:t>
            </a:r>
          </a:p>
        </p:txBody>
      </p:sp>
      <p:sp>
        <p:nvSpPr>
          <p:cNvPr id="3" name="Inhaltsplatzhalter 2">
            <a:extLst>
              <a:ext uri="{FF2B5EF4-FFF2-40B4-BE49-F238E27FC236}">
                <a16:creationId xmlns:a16="http://schemas.microsoft.com/office/drawing/2014/main" id="{FDF32DEC-8123-1665-D498-A2C16B418C49}"/>
              </a:ext>
            </a:extLst>
          </p:cNvPr>
          <p:cNvSpPr>
            <a:spLocks noGrp="1"/>
          </p:cNvSpPr>
          <p:nvPr>
            <p:ph idx="1"/>
          </p:nvPr>
        </p:nvSpPr>
        <p:spPr>
          <a:xfrm>
            <a:off x="1289304" y="2902913"/>
            <a:ext cx="9849751" cy="3032168"/>
          </a:xfrm>
        </p:spPr>
        <p:txBody>
          <a:bodyPr anchor="ctr">
            <a:normAutofit/>
          </a:bodyPr>
          <a:lstStyle/>
          <a:p>
            <a:pPr marL="0" indent="0" algn="just">
              <a:buNone/>
            </a:pPr>
            <a:r>
              <a:rPr lang="de-DE" sz="2000" dirty="0"/>
              <a:t>Der Einsatz von Künstlicher Intelligenz (KI) in der Mediation umfasst Anwendungen, die den Mediationsprozess unterstützen, z. B. durch Analyse von Gesprächsdaten oder Vorschläge für Lösungsansätze.</a:t>
            </a:r>
          </a:p>
        </p:txBody>
      </p:sp>
      <p:sp>
        <p:nvSpPr>
          <p:cNvPr id="4" name="Datumsplatzhalter 3">
            <a:extLst>
              <a:ext uri="{FF2B5EF4-FFF2-40B4-BE49-F238E27FC236}">
                <a16:creationId xmlns:a16="http://schemas.microsoft.com/office/drawing/2014/main" id="{3DB70C53-16FE-FBA6-7358-1EB438E506D1}"/>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5B0BF0F5-7117-0E22-2481-5C29BFA91A4F}"/>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2825FB4-A581-051A-EDEB-51FAC3CC96B0}"/>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62</a:t>
            </a:fld>
            <a:endParaRPr lang="en-US"/>
          </a:p>
        </p:txBody>
      </p:sp>
      <p:pic>
        <p:nvPicPr>
          <p:cNvPr id="7" name="Grafik 6">
            <a:extLst>
              <a:ext uri="{FF2B5EF4-FFF2-40B4-BE49-F238E27FC236}">
                <a16:creationId xmlns:a16="http://schemas.microsoft.com/office/drawing/2014/main" id="{FBC84FB4-5C46-5EAD-C54F-F67A6F8501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3737722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918AE0-777A-30AA-5628-7CB2ED9C658D}"/>
              </a:ext>
            </a:extLst>
          </p:cNvPr>
          <p:cNvSpPr>
            <a:spLocks noGrp="1"/>
          </p:cNvSpPr>
          <p:nvPr>
            <p:ph type="title"/>
          </p:nvPr>
        </p:nvSpPr>
        <p:spPr>
          <a:xfrm>
            <a:off x="1153615" y="1239927"/>
            <a:ext cx="4375513" cy="4680583"/>
          </a:xfrm>
        </p:spPr>
        <p:txBody>
          <a:bodyPr anchor="ctr">
            <a:normAutofit/>
          </a:bodyPr>
          <a:lstStyle/>
          <a:p>
            <a:r>
              <a:rPr lang="de-DE" dirty="0"/>
              <a:t>Anwendungs-beispiele</a:t>
            </a:r>
            <a:endParaRPr lang="de-DE" sz="3600" dirty="0"/>
          </a:p>
        </p:txBody>
      </p:sp>
      <p:sp>
        <p:nvSpPr>
          <p:cNvPr id="3" name="Inhaltsplatzhalter 2">
            <a:extLst>
              <a:ext uri="{FF2B5EF4-FFF2-40B4-BE49-F238E27FC236}">
                <a16:creationId xmlns:a16="http://schemas.microsoft.com/office/drawing/2014/main" id="{7A08E2E8-FFD3-BFD1-C421-9527DA8DE58A}"/>
              </a:ext>
            </a:extLst>
          </p:cNvPr>
          <p:cNvSpPr>
            <a:spLocks noGrp="1"/>
          </p:cNvSpPr>
          <p:nvPr>
            <p:ph idx="1"/>
          </p:nvPr>
        </p:nvSpPr>
        <p:spPr>
          <a:xfrm>
            <a:off x="6291923" y="1239927"/>
            <a:ext cx="4971824" cy="4680583"/>
          </a:xfrm>
        </p:spPr>
        <p:txBody>
          <a:bodyPr anchor="ctr">
            <a:normAutofit/>
          </a:bodyPr>
          <a:lstStyle/>
          <a:p>
            <a:r>
              <a:rPr lang="de-DE" sz="2000" dirty="0"/>
              <a:t>Chatbots</a:t>
            </a:r>
          </a:p>
          <a:p>
            <a:endParaRPr lang="de-DE" sz="2000" dirty="0"/>
          </a:p>
          <a:p>
            <a:r>
              <a:rPr lang="de-DE" sz="2000" dirty="0"/>
              <a:t>Sprachanalyse</a:t>
            </a:r>
          </a:p>
          <a:p>
            <a:endParaRPr lang="de-DE" sz="2000" dirty="0"/>
          </a:p>
          <a:p>
            <a:r>
              <a:rPr lang="de-DE" sz="2000" dirty="0"/>
              <a:t>Dokumentenmanagement</a:t>
            </a:r>
          </a:p>
        </p:txBody>
      </p:sp>
      <p:sp>
        <p:nvSpPr>
          <p:cNvPr id="4" name="Datumsplatzhalter 3">
            <a:extLst>
              <a:ext uri="{FF2B5EF4-FFF2-40B4-BE49-F238E27FC236}">
                <a16:creationId xmlns:a16="http://schemas.microsoft.com/office/drawing/2014/main" id="{28579C37-9DF0-6ED3-98F5-9A1F70DE68B4}"/>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236CE53-5AD1-1AC3-D473-49EDEB08FFD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E281BF8-6C9A-0B3A-E056-DFACD2C2532A}"/>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63</a:t>
            </a:fld>
            <a:endParaRPr lang="en-US"/>
          </a:p>
        </p:txBody>
      </p:sp>
      <p:pic>
        <p:nvPicPr>
          <p:cNvPr id="7" name="Grafik 6">
            <a:extLst>
              <a:ext uri="{FF2B5EF4-FFF2-40B4-BE49-F238E27FC236}">
                <a16:creationId xmlns:a16="http://schemas.microsoft.com/office/drawing/2014/main" id="{CA276784-2175-3237-A3CE-2AD5EB0A15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146065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918AE0-777A-30AA-5628-7CB2ED9C658D}"/>
              </a:ext>
            </a:extLst>
          </p:cNvPr>
          <p:cNvSpPr>
            <a:spLocks noGrp="1"/>
          </p:cNvSpPr>
          <p:nvPr>
            <p:ph type="title"/>
          </p:nvPr>
        </p:nvSpPr>
        <p:spPr>
          <a:xfrm>
            <a:off x="1153615" y="1239927"/>
            <a:ext cx="4375513" cy="4680583"/>
          </a:xfrm>
        </p:spPr>
        <p:txBody>
          <a:bodyPr anchor="ctr">
            <a:normAutofit/>
          </a:bodyPr>
          <a:lstStyle/>
          <a:p>
            <a:r>
              <a:rPr lang="de-DE" sz="5400" dirty="0"/>
              <a:t>Vorteile</a:t>
            </a:r>
            <a:endParaRPr lang="de-DE" sz="5200" dirty="0"/>
          </a:p>
        </p:txBody>
      </p:sp>
      <p:sp>
        <p:nvSpPr>
          <p:cNvPr id="3" name="Inhaltsplatzhalter 2">
            <a:extLst>
              <a:ext uri="{FF2B5EF4-FFF2-40B4-BE49-F238E27FC236}">
                <a16:creationId xmlns:a16="http://schemas.microsoft.com/office/drawing/2014/main" id="{7A08E2E8-FFD3-BFD1-C421-9527DA8DE58A}"/>
              </a:ext>
            </a:extLst>
          </p:cNvPr>
          <p:cNvSpPr>
            <a:spLocks noGrp="1"/>
          </p:cNvSpPr>
          <p:nvPr>
            <p:ph idx="1"/>
          </p:nvPr>
        </p:nvSpPr>
        <p:spPr>
          <a:xfrm>
            <a:off x="6291923" y="1239927"/>
            <a:ext cx="4971824" cy="4680583"/>
          </a:xfrm>
        </p:spPr>
        <p:txBody>
          <a:bodyPr anchor="ctr">
            <a:normAutofit/>
          </a:bodyPr>
          <a:lstStyle/>
          <a:p>
            <a:r>
              <a:rPr lang="de-DE" sz="2000" dirty="0"/>
              <a:t>Effizienzsteigerung</a:t>
            </a:r>
          </a:p>
          <a:p>
            <a:endParaRPr lang="de-DE" sz="2000" dirty="0"/>
          </a:p>
          <a:p>
            <a:r>
              <a:rPr lang="de-DE" sz="2000" dirty="0"/>
              <a:t>Objektivität</a:t>
            </a:r>
          </a:p>
          <a:p>
            <a:endParaRPr lang="de-DE" sz="2000" dirty="0"/>
          </a:p>
          <a:p>
            <a:r>
              <a:rPr lang="de-DE" sz="2000" dirty="0"/>
              <a:t>Skalierbarkeit</a:t>
            </a:r>
          </a:p>
        </p:txBody>
      </p:sp>
      <p:sp>
        <p:nvSpPr>
          <p:cNvPr id="4" name="Datumsplatzhalter 3">
            <a:extLst>
              <a:ext uri="{FF2B5EF4-FFF2-40B4-BE49-F238E27FC236}">
                <a16:creationId xmlns:a16="http://schemas.microsoft.com/office/drawing/2014/main" id="{28579C37-9DF0-6ED3-98F5-9A1F70DE68B4}"/>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236CE53-5AD1-1AC3-D473-49EDEB08FFD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E281BF8-6C9A-0B3A-E056-DFACD2C2532A}"/>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64</a:t>
            </a:fld>
            <a:endParaRPr lang="en-US"/>
          </a:p>
        </p:txBody>
      </p:sp>
      <p:pic>
        <p:nvPicPr>
          <p:cNvPr id="7" name="Grafik 6">
            <a:extLst>
              <a:ext uri="{FF2B5EF4-FFF2-40B4-BE49-F238E27FC236}">
                <a16:creationId xmlns:a16="http://schemas.microsoft.com/office/drawing/2014/main" id="{A43737F6-A2BD-119E-1F26-EC21BA2CCF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10690609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918AE0-777A-30AA-5628-7CB2ED9C658D}"/>
              </a:ext>
            </a:extLst>
          </p:cNvPr>
          <p:cNvSpPr>
            <a:spLocks noGrp="1"/>
          </p:cNvSpPr>
          <p:nvPr>
            <p:ph type="title"/>
          </p:nvPr>
        </p:nvSpPr>
        <p:spPr>
          <a:xfrm>
            <a:off x="1153615" y="1239927"/>
            <a:ext cx="4375513" cy="4680583"/>
          </a:xfrm>
        </p:spPr>
        <p:txBody>
          <a:bodyPr anchor="ctr">
            <a:normAutofit/>
          </a:bodyPr>
          <a:lstStyle/>
          <a:p>
            <a:r>
              <a:rPr lang="de-DE" sz="3600" dirty="0"/>
              <a:t>Herausforderungen</a:t>
            </a:r>
          </a:p>
        </p:txBody>
      </p:sp>
      <p:sp>
        <p:nvSpPr>
          <p:cNvPr id="3" name="Inhaltsplatzhalter 2">
            <a:extLst>
              <a:ext uri="{FF2B5EF4-FFF2-40B4-BE49-F238E27FC236}">
                <a16:creationId xmlns:a16="http://schemas.microsoft.com/office/drawing/2014/main" id="{7A08E2E8-FFD3-BFD1-C421-9527DA8DE58A}"/>
              </a:ext>
            </a:extLst>
          </p:cNvPr>
          <p:cNvSpPr>
            <a:spLocks noGrp="1"/>
          </p:cNvSpPr>
          <p:nvPr>
            <p:ph idx="1"/>
          </p:nvPr>
        </p:nvSpPr>
        <p:spPr>
          <a:xfrm>
            <a:off x="6291923" y="1239927"/>
            <a:ext cx="4971824" cy="4680583"/>
          </a:xfrm>
        </p:spPr>
        <p:txBody>
          <a:bodyPr anchor="ctr">
            <a:normAutofit/>
          </a:bodyPr>
          <a:lstStyle/>
          <a:p>
            <a:r>
              <a:rPr lang="de-DE" sz="2000" dirty="0"/>
              <a:t>Ethik und Datenschutz</a:t>
            </a:r>
          </a:p>
          <a:p>
            <a:endParaRPr lang="de-DE" sz="2000" dirty="0"/>
          </a:p>
          <a:p>
            <a:r>
              <a:rPr lang="de-DE" sz="2000" dirty="0"/>
              <a:t>Akzeptanz</a:t>
            </a:r>
          </a:p>
          <a:p>
            <a:endParaRPr lang="de-DE" sz="2000" dirty="0"/>
          </a:p>
          <a:p>
            <a:r>
              <a:rPr lang="de-DE" sz="2000" dirty="0"/>
              <a:t>Technische Komplexität</a:t>
            </a:r>
          </a:p>
        </p:txBody>
      </p:sp>
      <p:sp>
        <p:nvSpPr>
          <p:cNvPr id="4" name="Datumsplatzhalter 3">
            <a:extLst>
              <a:ext uri="{FF2B5EF4-FFF2-40B4-BE49-F238E27FC236}">
                <a16:creationId xmlns:a16="http://schemas.microsoft.com/office/drawing/2014/main" id="{28579C37-9DF0-6ED3-98F5-9A1F70DE68B4}"/>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236CE53-5AD1-1AC3-D473-49EDEB08FFD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E281BF8-6C9A-0B3A-E056-DFACD2C2532A}"/>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65</a:t>
            </a:fld>
            <a:endParaRPr lang="en-US"/>
          </a:p>
        </p:txBody>
      </p:sp>
      <p:pic>
        <p:nvPicPr>
          <p:cNvPr id="7" name="Grafik 6">
            <a:extLst>
              <a:ext uri="{FF2B5EF4-FFF2-40B4-BE49-F238E27FC236}">
                <a16:creationId xmlns:a16="http://schemas.microsoft.com/office/drawing/2014/main" id="{68AB19EC-53E9-34F0-1317-CFF9144225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38279412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918AE0-777A-30AA-5628-7CB2ED9C658D}"/>
              </a:ext>
            </a:extLst>
          </p:cNvPr>
          <p:cNvSpPr>
            <a:spLocks noGrp="1"/>
          </p:cNvSpPr>
          <p:nvPr>
            <p:ph type="title"/>
          </p:nvPr>
        </p:nvSpPr>
        <p:spPr>
          <a:xfrm>
            <a:off x="1153615" y="1239927"/>
            <a:ext cx="4375513" cy="4680583"/>
          </a:xfrm>
        </p:spPr>
        <p:txBody>
          <a:bodyPr anchor="ctr">
            <a:normAutofit/>
          </a:bodyPr>
          <a:lstStyle/>
          <a:p>
            <a:r>
              <a:rPr lang="de-DE" dirty="0"/>
              <a:t>Anwendungs-beispiele</a:t>
            </a:r>
            <a:endParaRPr lang="de-DE" sz="3600" dirty="0"/>
          </a:p>
        </p:txBody>
      </p:sp>
      <p:sp>
        <p:nvSpPr>
          <p:cNvPr id="3" name="Inhaltsplatzhalter 2">
            <a:extLst>
              <a:ext uri="{FF2B5EF4-FFF2-40B4-BE49-F238E27FC236}">
                <a16:creationId xmlns:a16="http://schemas.microsoft.com/office/drawing/2014/main" id="{7A08E2E8-FFD3-BFD1-C421-9527DA8DE58A}"/>
              </a:ext>
            </a:extLst>
          </p:cNvPr>
          <p:cNvSpPr>
            <a:spLocks noGrp="1"/>
          </p:cNvSpPr>
          <p:nvPr>
            <p:ph idx="1"/>
          </p:nvPr>
        </p:nvSpPr>
        <p:spPr>
          <a:xfrm>
            <a:off x="6291923" y="1239927"/>
            <a:ext cx="4971824" cy="4680583"/>
          </a:xfrm>
        </p:spPr>
        <p:txBody>
          <a:bodyPr anchor="ctr">
            <a:normAutofit/>
          </a:bodyPr>
          <a:lstStyle/>
          <a:p>
            <a:r>
              <a:rPr lang="de-DE" sz="2000" dirty="0"/>
              <a:t>Zeitachsen</a:t>
            </a:r>
          </a:p>
          <a:p>
            <a:endParaRPr lang="de-DE" sz="2000" dirty="0"/>
          </a:p>
          <a:p>
            <a:r>
              <a:rPr lang="de-DE" sz="2000" dirty="0"/>
              <a:t>Beziehungsdiagramme</a:t>
            </a:r>
          </a:p>
          <a:p>
            <a:endParaRPr lang="de-DE" sz="2000" dirty="0"/>
          </a:p>
          <a:p>
            <a:r>
              <a:rPr lang="de-DE" sz="2000" dirty="0"/>
              <a:t>Entscheidungsbäume</a:t>
            </a:r>
          </a:p>
        </p:txBody>
      </p:sp>
      <p:sp>
        <p:nvSpPr>
          <p:cNvPr id="4" name="Datumsplatzhalter 3">
            <a:extLst>
              <a:ext uri="{FF2B5EF4-FFF2-40B4-BE49-F238E27FC236}">
                <a16:creationId xmlns:a16="http://schemas.microsoft.com/office/drawing/2014/main" id="{28579C37-9DF0-6ED3-98F5-9A1F70DE68B4}"/>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236CE53-5AD1-1AC3-D473-49EDEB08FFD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E281BF8-6C9A-0B3A-E056-DFACD2C2532A}"/>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66</a:t>
            </a:fld>
            <a:endParaRPr lang="en-US"/>
          </a:p>
        </p:txBody>
      </p:sp>
      <p:pic>
        <p:nvPicPr>
          <p:cNvPr id="7" name="Grafik 6">
            <a:extLst>
              <a:ext uri="{FF2B5EF4-FFF2-40B4-BE49-F238E27FC236}">
                <a16:creationId xmlns:a16="http://schemas.microsoft.com/office/drawing/2014/main" id="{B681E406-69E9-A926-1AC2-6323054361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2517256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918AE0-777A-30AA-5628-7CB2ED9C658D}"/>
              </a:ext>
            </a:extLst>
          </p:cNvPr>
          <p:cNvSpPr>
            <a:spLocks noGrp="1"/>
          </p:cNvSpPr>
          <p:nvPr>
            <p:ph type="title"/>
          </p:nvPr>
        </p:nvSpPr>
        <p:spPr>
          <a:xfrm>
            <a:off x="1153615" y="1239927"/>
            <a:ext cx="4375513" cy="4680583"/>
          </a:xfrm>
        </p:spPr>
        <p:txBody>
          <a:bodyPr anchor="ctr">
            <a:normAutofit/>
          </a:bodyPr>
          <a:lstStyle/>
          <a:p>
            <a:r>
              <a:rPr lang="de-DE" sz="3600" dirty="0"/>
              <a:t>Vorteile</a:t>
            </a:r>
          </a:p>
        </p:txBody>
      </p:sp>
      <p:sp>
        <p:nvSpPr>
          <p:cNvPr id="3" name="Inhaltsplatzhalter 2">
            <a:extLst>
              <a:ext uri="{FF2B5EF4-FFF2-40B4-BE49-F238E27FC236}">
                <a16:creationId xmlns:a16="http://schemas.microsoft.com/office/drawing/2014/main" id="{7A08E2E8-FFD3-BFD1-C421-9527DA8DE58A}"/>
              </a:ext>
            </a:extLst>
          </p:cNvPr>
          <p:cNvSpPr>
            <a:spLocks noGrp="1"/>
          </p:cNvSpPr>
          <p:nvPr>
            <p:ph idx="1"/>
          </p:nvPr>
        </p:nvSpPr>
        <p:spPr>
          <a:xfrm>
            <a:off x="6291923" y="1239927"/>
            <a:ext cx="4971824" cy="4680583"/>
          </a:xfrm>
        </p:spPr>
        <p:txBody>
          <a:bodyPr anchor="ctr">
            <a:normAutofit/>
          </a:bodyPr>
          <a:lstStyle/>
          <a:p>
            <a:r>
              <a:rPr lang="de-DE" sz="2000" dirty="0"/>
              <a:t>Klarheit</a:t>
            </a:r>
          </a:p>
          <a:p>
            <a:endParaRPr lang="de-DE" sz="2000" dirty="0"/>
          </a:p>
          <a:p>
            <a:r>
              <a:rPr lang="de-DE" sz="2000" dirty="0"/>
              <a:t>Gedächtnisstütze</a:t>
            </a:r>
          </a:p>
          <a:p>
            <a:endParaRPr lang="de-DE" sz="2000" dirty="0"/>
          </a:p>
          <a:p>
            <a:r>
              <a:rPr lang="de-DE" sz="2000" dirty="0"/>
              <a:t>Engagement</a:t>
            </a:r>
          </a:p>
        </p:txBody>
      </p:sp>
      <p:sp>
        <p:nvSpPr>
          <p:cNvPr id="4" name="Datumsplatzhalter 3">
            <a:extLst>
              <a:ext uri="{FF2B5EF4-FFF2-40B4-BE49-F238E27FC236}">
                <a16:creationId xmlns:a16="http://schemas.microsoft.com/office/drawing/2014/main" id="{28579C37-9DF0-6ED3-98F5-9A1F70DE68B4}"/>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236CE53-5AD1-1AC3-D473-49EDEB08FFD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E281BF8-6C9A-0B3A-E056-DFACD2C2532A}"/>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67</a:t>
            </a:fld>
            <a:endParaRPr lang="en-US"/>
          </a:p>
        </p:txBody>
      </p:sp>
      <p:pic>
        <p:nvPicPr>
          <p:cNvPr id="7" name="Grafik 6">
            <a:extLst>
              <a:ext uri="{FF2B5EF4-FFF2-40B4-BE49-F238E27FC236}">
                <a16:creationId xmlns:a16="http://schemas.microsoft.com/office/drawing/2014/main" id="{095B8DA7-EEC0-EA4E-80F0-72957B835F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37468852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918AE0-777A-30AA-5628-7CB2ED9C658D}"/>
              </a:ext>
            </a:extLst>
          </p:cNvPr>
          <p:cNvSpPr>
            <a:spLocks noGrp="1"/>
          </p:cNvSpPr>
          <p:nvPr>
            <p:ph type="title"/>
          </p:nvPr>
        </p:nvSpPr>
        <p:spPr>
          <a:xfrm>
            <a:off x="1153615" y="1239927"/>
            <a:ext cx="4375513" cy="4680583"/>
          </a:xfrm>
        </p:spPr>
        <p:txBody>
          <a:bodyPr anchor="ctr">
            <a:normAutofit/>
          </a:bodyPr>
          <a:lstStyle/>
          <a:p>
            <a:r>
              <a:rPr lang="de-DE" sz="3600" dirty="0"/>
              <a:t>Best Practices</a:t>
            </a:r>
          </a:p>
        </p:txBody>
      </p:sp>
      <p:sp>
        <p:nvSpPr>
          <p:cNvPr id="3" name="Inhaltsplatzhalter 2">
            <a:extLst>
              <a:ext uri="{FF2B5EF4-FFF2-40B4-BE49-F238E27FC236}">
                <a16:creationId xmlns:a16="http://schemas.microsoft.com/office/drawing/2014/main" id="{7A08E2E8-FFD3-BFD1-C421-9527DA8DE58A}"/>
              </a:ext>
            </a:extLst>
          </p:cNvPr>
          <p:cNvSpPr>
            <a:spLocks noGrp="1"/>
          </p:cNvSpPr>
          <p:nvPr>
            <p:ph idx="1"/>
          </p:nvPr>
        </p:nvSpPr>
        <p:spPr>
          <a:xfrm>
            <a:off x="6291923" y="1239927"/>
            <a:ext cx="4971824" cy="4680583"/>
          </a:xfrm>
        </p:spPr>
        <p:txBody>
          <a:bodyPr anchor="ctr">
            <a:normAutofit/>
          </a:bodyPr>
          <a:lstStyle/>
          <a:p>
            <a:r>
              <a:rPr lang="de-DE" sz="2000" dirty="0"/>
              <a:t>Einfachheit</a:t>
            </a:r>
          </a:p>
          <a:p>
            <a:endParaRPr lang="de-DE" sz="2000" dirty="0"/>
          </a:p>
          <a:p>
            <a:r>
              <a:rPr lang="de-DE" sz="2000" dirty="0"/>
              <a:t>Interaktivität</a:t>
            </a:r>
          </a:p>
          <a:p>
            <a:endParaRPr lang="de-DE" sz="2000" dirty="0"/>
          </a:p>
          <a:p>
            <a:r>
              <a:rPr lang="de-DE" sz="2000" dirty="0"/>
              <a:t>Anpassungsfähigkeit</a:t>
            </a:r>
          </a:p>
        </p:txBody>
      </p:sp>
      <p:sp>
        <p:nvSpPr>
          <p:cNvPr id="4" name="Datumsplatzhalter 3">
            <a:extLst>
              <a:ext uri="{FF2B5EF4-FFF2-40B4-BE49-F238E27FC236}">
                <a16:creationId xmlns:a16="http://schemas.microsoft.com/office/drawing/2014/main" id="{28579C37-9DF0-6ED3-98F5-9A1F70DE68B4}"/>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236CE53-5AD1-1AC3-D473-49EDEB08FFD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EE281BF8-6C9A-0B3A-E056-DFACD2C2532A}"/>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68</a:t>
            </a:fld>
            <a:endParaRPr lang="en-US"/>
          </a:p>
        </p:txBody>
      </p:sp>
      <p:pic>
        <p:nvPicPr>
          <p:cNvPr id="7" name="Grafik 6">
            <a:extLst>
              <a:ext uri="{FF2B5EF4-FFF2-40B4-BE49-F238E27FC236}">
                <a16:creationId xmlns:a16="http://schemas.microsoft.com/office/drawing/2014/main" id="{0A2B24BB-96E6-848E-F3E4-59D634E99A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39762850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A3A445-1237-4DC2-7875-8767CE2C010A}"/>
              </a:ext>
            </a:extLst>
          </p:cNvPr>
          <p:cNvSpPr>
            <a:spLocks noGrp="1"/>
          </p:cNvSpPr>
          <p:nvPr>
            <p:ph type="title"/>
          </p:nvPr>
        </p:nvSpPr>
        <p:spPr>
          <a:xfrm>
            <a:off x="1153618" y="1239927"/>
            <a:ext cx="4008586" cy="4680583"/>
          </a:xfrm>
        </p:spPr>
        <p:txBody>
          <a:bodyPr anchor="ctr">
            <a:normAutofit/>
          </a:bodyPr>
          <a:lstStyle/>
          <a:p>
            <a:r>
              <a:rPr lang="de-DE" sz="5200" dirty="0"/>
              <a:t>Fall 2: Deutsch-italienisches Joint Venture</a:t>
            </a:r>
            <a:br>
              <a:rPr lang="en-US" sz="5200" dirty="0"/>
            </a:br>
            <a:endParaRPr lang="de-DE" sz="5200" dirty="0"/>
          </a:p>
        </p:txBody>
      </p:sp>
      <p:sp>
        <p:nvSpPr>
          <p:cNvPr id="3" name="Inhaltsplatzhalter 2">
            <a:extLst>
              <a:ext uri="{FF2B5EF4-FFF2-40B4-BE49-F238E27FC236}">
                <a16:creationId xmlns:a16="http://schemas.microsoft.com/office/drawing/2014/main" id="{0081FE26-C0D1-B0E9-7ABC-299F790E7529}"/>
              </a:ext>
            </a:extLst>
          </p:cNvPr>
          <p:cNvSpPr>
            <a:spLocks noGrp="1"/>
          </p:cNvSpPr>
          <p:nvPr>
            <p:ph idx="1"/>
          </p:nvPr>
        </p:nvSpPr>
        <p:spPr>
          <a:xfrm>
            <a:off x="6291923" y="1239927"/>
            <a:ext cx="4971824" cy="4680583"/>
          </a:xfrm>
        </p:spPr>
        <p:txBody>
          <a:bodyPr anchor="ctr">
            <a:normAutofit/>
          </a:bodyPr>
          <a:lstStyle/>
          <a:p>
            <a:pPr marL="0" indent="0" algn="just">
              <a:buNone/>
            </a:pPr>
            <a:r>
              <a:rPr lang="de-DE" sz="2000" dirty="0"/>
              <a:t>Ein deutsches Unternehmen kooperiert mit einem italienischen Partner in einem gemeinsamen Projekt.</a:t>
            </a:r>
          </a:p>
        </p:txBody>
      </p:sp>
      <p:sp>
        <p:nvSpPr>
          <p:cNvPr id="4" name="Datumsplatzhalter 3">
            <a:extLst>
              <a:ext uri="{FF2B5EF4-FFF2-40B4-BE49-F238E27FC236}">
                <a16:creationId xmlns:a16="http://schemas.microsoft.com/office/drawing/2014/main" id="{FEAA844F-6407-0FAD-4339-6F6DAE348F5D}"/>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224964EF-7B28-29C4-19A7-32C4CFF5DD38}"/>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A5F4ED00-BF79-5BB0-5CA3-5D79A675277E}"/>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69</a:t>
            </a:fld>
            <a:endParaRPr lang="en-US"/>
          </a:p>
        </p:txBody>
      </p:sp>
      <p:pic>
        <p:nvPicPr>
          <p:cNvPr id="8" name="Grafik 7">
            <a:extLst>
              <a:ext uri="{FF2B5EF4-FFF2-40B4-BE49-F238E27FC236}">
                <a16:creationId xmlns:a16="http://schemas.microsoft.com/office/drawing/2014/main" id="{7A4975FD-13BC-4DF7-AD61-7CCC6A2217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18989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D8AE8-B364-90D3-C5A2-67CE442BE8DD}"/>
              </a:ext>
            </a:extLst>
          </p:cNvPr>
          <p:cNvSpPr>
            <a:spLocks noGrp="1"/>
          </p:cNvSpPr>
          <p:nvPr>
            <p:ph type="title"/>
          </p:nvPr>
        </p:nvSpPr>
        <p:spPr>
          <a:xfrm>
            <a:off x="838200" y="365125"/>
            <a:ext cx="9717157" cy="1325563"/>
          </a:xfrm>
        </p:spPr>
        <p:txBody>
          <a:bodyPr/>
          <a:lstStyle/>
          <a:p>
            <a:r>
              <a:rPr lang="de-DE" sz="4400" dirty="0"/>
              <a:t>Der Mehrwert von Mediation gegenüber dem Gerichtsverfahren</a:t>
            </a:r>
            <a:endParaRPr lang="de-DE" dirty="0"/>
          </a:p>
        </p:txBody>
      </p:sp>
      <p:graphicFrame>
        <p:nvGraphicFramePr>
          <p:cNvPr id="8" name="Inhaltsplatzhalter 2">
            <a:extLst>
              <a:ext uri="{FF2B5EF4-FFF2-40B4-BE49-F238E27FC236}">
                <a16:creationId xmlns:a16="http://schemas.microsoft.com/office/drawing/2014/main" id="{F4462FEE-8BB4-AAAE-090C-493981682677}"/>
              </a:ext>
            </a:extLst>
          </p:cNvPr>
          <p:cNvGraphicFramePr>
            <a:graphicFrameLocks noGrp="1"/>
          </p:cNvGraphicFramePr>
          <p:nvPr>
            <p:ph idx="1"/>
            <p:extLst>
              <p:ext uri="{D42A27DB-BD31-4B8C-83A1-F6EECF244321}">
                <p14:modId xmlns:p14="http://schemas.microsoft.com/office/powerpoint/2010/main" val="36183707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umsplatzhalter 3">
            <a:extLst>
              <a:ext uri="{FF2B5EF4-FFF2-40B4-BE49-F238E27FC236}">
                <a16:creationId xmlns:a16="http://schemas.microsoft.com/office/drawing/2014/main" id="{E9BBC8EE-0700-7BB9-02DA-88C7D5476A5D}"/>
              </a:ext>
            </a:extLst>
          </p:cNvPr>
          <p:cNvSpPr>
            <a:spLocks noGrp="1"/>
          </p:cNvSpPr>
          <p:nvPr>
            <p:ph type="dt" sz="half" idx="10"/>
          </p:nvPr>
        </p:nvSpPr>
        <p:spPr/>
        <p:txBody>
          <a:bodyPr/>
          <a:lstStyle/>
          <a:p>
            <a:r>
              <a:rPr lang="de-DE"/>
              <a:t>09.05.2025</a:t>
            </a:r>
            <a:endParaRPr lang="en-US" dirty="0"/>
          </a:p>
        </p:txBody>
      </p:sp>
      <p:sp>
        <p:nvSpPr>
          <p:cNvPr id="5" name="Fußzeilenplatzhalter 4">
            <a:extLst>
              <a:ext uri="{FF2B5EF4-FFF2-40B4-BE49-F238E27FC236}">
                <a16:creationId xmlns:a16="http://schemas.microsoft.com/office/drawing/2014/main" id="{B2B591CB-4BDB-459F-9263-43DD245F809E}"/>
              </a:ext>
            </a:extLst>
          </p:cNvPr>
          <p:cNvSpPr>
            <a:spLocks noGrp="1"/>
          </p:cNvSpPr>
          <p:nvPr>
            <p:ph type="ftr" sz="quarter" idx="11"/>
          </p:nvPr>
        </p:nvSpPr>
        <p:spPr/>
        <p:txBody>
          <a:bodyPr/>
          <a:lstStyle/>
          <a:p>
            <a:r>
              <a:rPr lang="en-US"/>
              <a:t>Dr. Marc Laukemann</a:t>
            </a:r>
            <a:endParaRPr lang="en-US" dirty="0"/>
          </a:p>
        </p:txBody>
      </p:sp>
      <p:sp>
        <p:nvSpPr>
          <p:cNvPr id="6" name="Foliennummernplatzhalter 5">
            <a:extLst>
              <a:ext uri="{FF2B5EF4-FFF2-40B4-BE49-F238E27FC236}">
                <a16:creationId xmlns:a16="http://schemas.microsoft.com/office/drawing/2014/main" id="{D75E68EC-80CE-584D-433C-4B048971453B}"/>
              </a:ext>
            </a:extLst>
          </p:cNvPr>
          <p:cNvSpPr>
            <a:spLocks noGrp="1"/>
          </p:cNvSpPr>
          <p:nvPr>
            <p:ph type="sldNum" sz="quarter" idx="12"/>
          </p:nvPr>
        </p:nvSpPr>
        <p:spPr/>
        <p:txBody>
          <a:bodyPr/>
          <a:lstStyle/>
          <a:p>
            <a:fld id="{BD8A8A1B-4E1E-43EF-8A39-7D4A3879B941}" type="slidenum">
              <a:rPr lang="en-US" smtClean="0"/>
              <a:pPr/>
              <a:t>7</a:t>
            </a:fld>
            <a:endParaRPr lang="en-US" dirty="0"/>
          </a:p>
        </p:txBody>
      </p:sp>
      <p:pic>
        <p:nvPicPr>
          <p:cNvPr id="3" name="Grafik 2">
            <a:extLst>
              <a:ext uri="{FF2B5EF4-FFF2-40B4-BE49-F238E27FC236}">
                <a16:creationId xmlns:a16="http://schemas.microsoft.com/office/drawing/2014/main" id="{71F9BA9E-AB84-24FC-0B6A-FDA9846617C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3739534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2DC057-6D3E-9F67-013C-AEB6D5902761}"/>
              </a:ext>
            </a:extLst>
          </p:cNvPr>
          <p:cNvSpPr>
            <a:spLocks noGrp="1"/>
          </p:cNvSpPr>
          <p:nvPr>
            <p:ph type="title"/>
          </p:nvPr>
        </p:nvSpPr>
        <p:spPr>
          <a:xfrm>
            <a:off x="1043631" y="809898"/>
            <a:ext cx="9942716" cy="1554480"/>
          </a:xfrm>
        </p:spPr>
        <p:txBody>
          <a:bodyPr anchor="ctr">
            <a:normAutofit/>
          </a:bodyPr>
          <a:lstStyle/>
          <a:p>
            <a:r>
              <a:rPr lang="de-DE" sz="4800" dirty="0"/>
              <a:t>Fall 2:</a:t>
            </a:r>
          </a:p>
        </p:txBody>
      </p:sp>
      <p:sp>
        <p:nvSpPr>
          <p:cNvPr id="3" name="Inhaltsplatzhalter 2">
            <a:extLst>
              <a:ext uri="{FF2B5EF4-FFF2-40B4-BE49-F238E27FC236}">
                <a16:creationId xmlns:a16="http://schemas.microsoft.com/office/drawing/2014/main" id="{C1AC2E6D-C465-56A1-79FA-8AF11DEF6CA6}"/>
              </a:ext>
            </a:extLst>
          </p:cNvPr>
          <p:cNvSpPr>
            <a:spLocks noGrp="1"/>
          </p:cNvSpPr>
          <p:nvPr>
            <p:ph idx="1"/>
          </p:nvPr>
        </p:nvSpPr>
        <p:spPr>
          <a:xfrm>
            <a:off x="1045028" y="3017522"/>
            <a:ext cx="9941319" cy="3124658"/>
          </a:xfrm>
        </p:spPr>
        <p:txBody>
          <a:bodyPr anchor="ctr">
            <a:normAutofit/>
          </a:bodyPr>
          <a:lstStyle/>
          <a:p>
            <a:pPr algn="just">
              <a:lnSpc>
                <a:spcPct val="115000"/>
              </a:lnSpc>
              <a:spcAft>
                <a:spcPts val="800"/>
              </a:spcAft>
            </a:pPr>
            <a:r>
              <a:rPr lang="de-DE" sz="1800" kern="100" dirty="0">
                <a:effectLst/>
                <a:latin typeface="Arial" panose="020B0604020202020204" pitchFamily="34" charset="0"/>
                <a:ea typeface="Aptos" panose="020B0004020202020204" pitchFamily="34" charset="0"/>
                <a:cs typeface="Times New Roman" panose="02020603050405020304" pitchFamily="18" charset="0"/>
              </a:rPr>
              <a:t>Die </a:t>
            </a:r>
            <a:r>
              <a:rPr lang="de-DE" sz="1800" b="1" kern="100" dirty="0" err="1">
                <a:effectLst/>
                <a:latin typeface="Arial" panose="020B0604020202020204" pitchFamily="34" charset="0"/>
                <a:ea typeface="Aptos" panose="020B0004020202020204" pitchFamily="34" charset="0"/>
                <a:cs typeface="Times New Roman" panose="02020603050405020304" pitchFamily="18" charset="0"/>
              </a:rPr>
              <a:t>TechMech</a:t>
            </a:r>
            <a:r>
              <a:rPr lang="de-DE" sz="1800" b="1" kern="100" dirty="0">
                <a:effectLst/>
                <a:latin typeface="Arial" panose="020B0604020202020204" pitchFamily="34" charset="0"/>
                <a:ea typeface="Aptos" panose="020B0004020202020204" pitchFamily="34" charset="0"/>
                <a:cs typeface="Times New Roman" panose="02020603050405020304" pitchFamily="18" charset="0"/>
              </a:rPr>
              <a:t> GmbH</a:t>
            </a:r>
            <a:r>
              <a:rPr lang="de-DE" sz="1800" kern="100" dirty="0">
                <a:effectLst/>
                <a:latin typeface="Arial" panose="020B0604020202020204" pitchFamily="34" charset="0"/>
                <a:ea typeface="Aptos" panose="020B0004020202020204" pitchFamily="34" charset="0"/>
                <a:cs typeface="Times New Roman" panose="02020603050405020304" pitchFamily="18" charset="0"/>
              </a:rPr>
              <a:t> (Deutschland) und die </a:t>
            </a:r>
            <a:r>
              <a:rPr lang="de-DE" sz="1800" b="1" kern="100" dirty="0" err="1">
                <a:effectLst/>
                <a:latin typeface="Arial" panose="020B0604020202020204" pitchFamily="34" charset="0"/>
                <a:ea typeface="Aptos" panose="020B0004020202020204" pitchFamily="34" charset="0"/>
                <a:cs typeface="Times New Roman" panose="02020603050405020304" pitchFamily="18" charset="0"/>
              </a:rPr>
              <a:t>Meccanica</a:t>
            </a:r>
            <a:r>
              <a:rPr lang="de-DE" sz="1800" b="1" kern="100" dirty="0">
                <a:effectLst/>
                <a:latin typeface="Arial" panose="020B0604020202020204" pitchFamily="34" charset="0"/>
                <a:ea typeface="Aptos" panose="020B0004020202020204" pitchFamily="34" charset="0"/>
                <a:cs typeface="Times New Roman" panose="02020603050405020304" pitchFamily="18" charset="0"/>
              </a:rPr>
              <a:t> </a:t>
            </a:r>
            <a:r>
              <a:rPr lang="de-DE" sz="1800" b="1" kern="100" dirty="0" err="1">
                <a:effectLst/>
                <a:latin typeface="Arial" panose="020B0604020202020204" pitchFamily="34" charset="0"/>
                <a:ea typeface="Aptos" panose="020B0004020202020204" pitchFamily="34" charset="0"/>
                <a:cs typeface="Times New Roman" panose="02020603050405020304" pitchFamily="18" charset="0"/>
              </a:rPr>
              <a:t>Innovativa</a:t>
            </a:r>
            <a:r>
              <a:rPr lang="de-DE" sz="1800" b="1" kern="100" dirty="0">
                <a:effectLst/>
                <a:latin typeface="Arial" panose="020B0604020202020204" pitchFamily="34" charset="0"/>
                <a:ea typeface="Aptos" panose="020B0004020202020204" pitchFamily="34" charset="0"/>
                <a:cs typeface="Times New Roman" panose="02020603050405020304" pitchFamily="18" charset="0"/>
              </a:rPr>
              <a:t> </a:t>
            </a:r>
            <a:r>
              <a:rPr lang="de-DE" sz="1800" b="1" kern="100" dirty="0" err="1">
                <a:effectLst/>
                <a:latin typeface="Arial" panose="020B0604020202020204" pitchFamily="34" charset="0"/>
                <a:ea typeface="Aptos" panose="020B0004020202020204" pitchFamily="34" charset="0"/>
                <a:cs typeface="Times New Roman" panose="02020603050405020304" pitchFamily="18" charset="0"/>
              </a:rPr>
              <a:t>S.r.l</a:t>
            </a:r>
            <a:r>
              <a:rPr lang="de-DE" sz="1800" b="1" kern="100" dirty="0">
                <a:effectLst/>
                <a:latin typeface="Arial" panose="020B0604020202020204" pitchFamily="34" charset="0"/>
                <a:ea typeface="Aptos" panose="020B0004020202020204" pitchFamily="34" charset="0"/>
                <a:cs typeface="Times New Roman" panose="02020603050405020304" pitchFamily="18" charset="0"/>
              </a:rPr>
              <a:t>.</a:t>
            </a:r>
            <a:r>
              <a:rPr lang="de-DE" sz="1800" kern="100" dirty="0">
                <a:effectLst/>
                <a:latin typeface="Arial" panose="020B0604020202020204" pitchFamily="34" charset="0"/>
                <a:ea typeface="Aptos" panose="020B0004020202020204" pitchFamily="34" charset="0"/>
                <a:cs typeface="Times New Roman" panose="02020603050405020304" pitchFamily="18" charset="0"/>
              </a:rPr>
              <a:t> (Italien) gründen ein </a:t>
            </a:r>
            <a:r>
              <a:rPr lang="de-DE" sz="1800" b="1" kern="100" dirty="0">
                <a:effectLst/>
                <a:latin typeface="Arial" panose="020B0604020202020204" pitchFamily="34" charset="0"/>
                <a:ea typeface="Aptos" panose="020B0004020202020204" pitchFamily="34" charset="0"/>
                <a:cs typeface="Times New Roman" panose="02020603050405020304" pitchFamily="18" charset="0"/>
              </a:rPr>
              <a:t>Joint Venture</a:t>
            </a:r>
            <a:r>
              <a:rPr lang="de-DE" sz="1800" kern="100" dirty="0">
                <a:effectLst/>
                <a:latin typeface="Arial" panose="020B0604020202020204" pitchFamily="34" charset="0"/>
                <a:ea typeface="Aptos" panose="020B0004020202020204" pitchFamily="34" charset="0"/>
                <a:cs typeface="Times New Roman" panose="02020603050405020304" pitchFamily="18" charset="0"/>
              </a:rPr>
              <a:t> zur Entwicklung und Vermarktung energieeffizienter Fertigungsanlagen für den europäischen Markt. Beide Unternehmen bringen spezifisches Know-how ein und halten je 50 % der Anteile. Die Produktion findet in Norditalien statt, das Management ist aufgeteilt: operative Führung durch Italien, strategische Entscheidungen durch ein gemeinsames Board.</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de-DE" sz="1800" kern="100" dirty="0">
                <a:effectLst/>
                <a:latin typeface="Arial" panose="020B0604020202020204" pitchFamily="34" charset="0"/>
                <a:ea typeface="Aptos" panose="020B0004020202020204" pitchFamily="34" charset="0"/>
                <a:cs typeface="Times New Roman" panose="02020603050405020304" pitchFamily="18" charset="0"/>
              </a:rPr>
              <a:t>Die Spannungen eskalieren in einer Board-Sitzung, als die italienische Geschäftsführung mitteilt, dass sie ohne Rücksprache eine neue Vertriebspartnerschaft eingegangen ist. Die deutsche Seite fühlt sich übergangen und zieht die zukünftige Zusammenarbeit in Zweifel. </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A4984502-7CB4-FDE6-5D9E-EC7F4509A6C3}"/>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6FC9224F-231B-991D-B47B-638E1348B281}"/>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25A87122-59AF-8EFC-6D76-8B3B309E9C90}"/>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70</a:t>
            </a:fld>
            <a:endParaRPr lang="en-US"/>
          </a:p>
        </p:txBody>
      </p:sp>
      <p:pic>
        <p:nvPicPr>
          <p:cNvPr id="7" name="Grafik 6">
            <a:extLst>
              <a:ext uri="{FF2B5EF4-FFF2-40B4-BE49-F238E27FC236}">
                <a16:creationId xmlns:a16="http://schemas.microsoft.com/office/drawing/2014/main" id="{3C6E68CF-8F89-748C-8354-A05990E67B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7996970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F19C36-EE34-9D6F-7611-ED0DAA4D3682}"/>
              </a:ext>
            </a:extLst>
          </p:cNvPr>
          <p:cNvSpPr>
            <a:spLocks noGrp="1"/>
          </p:cNvSpPr>
          <p:nvPr>
            <p:ph type="title"/>
          </p:nvPr>
        </p:nvSpPr>
        <p:spPr>
          <a:xfrm>
            <a:off x="1153618" y="1239927"/>
            <a:ext cx="4008586" cy="4680583"/>
          </a:xfrm>
        </p:spPr>
        <p:txBody>
          <a:bodyPr anchor="ctr">
            <a:normAutofit/>
          </a:bodyPr>
          <a:lstStyle/>
          <a:p>
            <a:r>
              <a:rPr lang="de-DE" sz="5200" dirty="0"/>
              <a:t>Konflikt</a:t>
            </a:r>
          </a:p>
        </p:txBody>
      </p:sp>
      <p:sp>
        <p:nvSpPr>
          <p:cNvPr id="3" name="Inhaltsplatzhalter 2">
            <a:extLst>
              <a:ext uri="{FF2B5EF4-FFF2-40B4-BE49-F238E27FC236}">
                <a16:creationId xmlns:a16="http://schemas.microsoft.com/office/drawing/2014/main" id="{E4A45CB3-3EEC-18C1-9AAC-4E03F9BBAEE9}"/>
              </a:ext>
            </a:extLst>
          </p:cNvPr>
          <p:cNvSpPr>
            <a:spLocks noGrp="1"/>
          </p:cNvSpPr>
          <p:nvPr>
            <p:ph idx="1"/>
          </p:nvPr>
        </p:nvSpPr>
        <p:spPr>
          <a:xfrm>
            <a:off x="5795875" y="1239927"/>
            <a:ext cx="4971824" cy="4680583"/>
          </a:xfrm>
        </p:spPr>
        <p:txBody>
          <a:bodyPr anchor="ctr">
            <a:normAutofit fontScale="77500" lnSpcReduction="20000"/>
          </a:bodyPr>
          <a:lstStyle/>
          <a:p>
            <a:pPr marL="0" indent="0" algn="just">
              <a:lnSpc>
                <a:spcPct val="115000"/>
              </a:lnSpc>
              <a:spcAft>
                <a:spcPts val="800"/>
              </a:spcAft>
              <a:buNone/>
            </a:pPr>
            <a:r>
              <a:rPr lang="de-DE" sz="1800" kern="100" dirty="0">
                <a:effectLst/>
                <a:latin typeface="Arial" panose="020B0604020202020204" pitchFamily="34" charset="0"/>
                <a:ea typeface="Aptos" panose="020B0004020202020204" pitchFamily="34" charset="0"/>
                <a:cs typeface="Times New Roman" panose="02020603050405020304" pitchFamily="18" charset="0"/>
              </a:rPr>
              <a:t>Nach </a:t>
            </a:r>
            <a:r>
              <a:rPr lang="de-DE" sz="1800" b="1" kern="100" dirty="0">
                <a:effectLst/>
                <a:latin typeface="Arial" panose="020B0604020202020204" pitchFamily="34" charset="0"/>
                <a:ea typeface="Aptos" panose="020B0004020202020204" pitchFamily="34" charset="0"/>
                <a:cs typeface="Times New Roman" panose="02020603050405020304" pitchFamily="18" charset="0"/>
              </a:rPr>
              <a:t>drei Jahren </a:t>
            </a:r>
            <a:r>
              <a:rPr lang="de-DE" sz="1800" kern="100" dirty="0">
                <a:effectLst/>
                <a:latin typeface="Arial" panose="020B0604020202020204" pitchFamily="34" charset="0"/>
                <a:ea typeface="Aptos" panose="020B0004020202020204" pitchFamily="34" charset="0"/>
                <a:cs typeface="Times New Roman" panose="02020603050405020304" pitchFamily="18" charset="0"/>
              </a:rPr>
              <a:t>treten zunehmende Spannungen auf:</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5000"/>
              </a:lnSpc>
              <a:spcAft>
                <a:spcPts val="800"/>
              </a:spcAft>
              <a:buNone/>
            </a:pP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Arial" panose="020B0604020202020204" pitchFamily="34" charset="0"/>
              <a:buChar char="•"/>
              <a:tabLst>
                <a:tab pos="457200" algn="l"/>
              </a:tabLst>
            </a:pPr>
            <a:r>
              <a:rPr lang="de-DE" sz="1800" b="1" kern="100" dirty="0">
                <a:effectLst/>
                <a:latin typeface="Arial" panose="020B0604020202020204" pitchFamily="34" charset="0"/>
                <a:ea typeface="Aptos" panose="020B0004020202020204" pitchFamily="34" charset="0"/>
                <a:cs typeface="Times New Roman" panose="02020603050405020304" pitchFamily="18" charset="0"/>
              </a:rPr>
              <a:t>Entscheidungsprozesse stocken</a:t>
            </a:r>
            <a:r>
              <a:rPr lang="de-DE" sz="1800" kern="100" dirty="0">
                <a:effectLst/>
                <a:latin typeface="Arial" panose="020B0604020202020204" pitchFamily="34" charset="0"/>
                <a:ea typeface="Aptos" panose="020B0004020202020204" pitchFamily="34" charset="0"/>
                <a:cs typeface="Times New Roman" panose="02020603050405020304" pitchFamily="18" charset="0"/>
              </a:rPr>
              <a:t>: Die italienische Seite handelt zunehmend eigenständig bei der Lieferantenauswahl und Preisgestaltung, was die deutsche Seite als Vertragsbruch wertet.</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Arial" panose="020B0604020202020204" pitchFamily="34" charset="0"/>
              <a:buChar char="•"/>
              <a:tabLst>
                <a:tab pos="457200" algn="l"/>
              </a:tabLst>
            </a:pPr>
            <a:r>
              <a:rPr lang="de-DE" sz="1800" b="1" kern="100" dirty="0">
                <a:effectLst/>
                <a:latin typeface="Arial" panose="020B0604020202020204" pitchFamily="34" charset="0"/>
                <a:ea typeface="Aptos" panose="020B0004020202020204" pitchFamily="34" charset="0"/>
                <a:cs typeface="Times New Roman" panose="02020603050405020304" pitchFamily="18" charset="0"/>
              </a:rPr>
              <a:t>Kommunikationsprobleme</a:t>
            </a:r>
            <a:r>
              <a:rPr lang="de-DE" sz="1800" kern="100" dirty="0">
                <a:effectLst/>
                <a:latin typeface="Arial" panose="020B0604020202020204" pitchFamily="34" charset="0"/>
                <a:ea typeface="Aptos" panose="020B0004020202020204" pitchFamily="34" charset="0"/>
                <a:cs typeface="Times New Roman" panose="02020603050405020304" pitchFamily="18" charset="0"/>
              </a:rPr>
              <a:t>: Während die deutsche Seite klare Protokolle und strukturierte Sitzungen erwartet, bevorzugt die italienische Seite spontane Abstimmungen und informelle Absprachen.</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Arial" panose="020B0604020202020204" pitchFamily="34" charset="0"/>
              <a:buChar char="•"/>
              <a:tabLst>
                <a:tab pos="457200" algn="l"/>
              </a:tabLst>
            </a:pPr>
            <a:r>
              <a:rPr lang="de-DE" sz="1800" b="1" kern="100" dirty="0">
                <a:effectLst/>
                <a:latin typeface="Arial" panose="020B0604020202020204" pitchFamily="34" charset="0"/>
                <a:ea typeface="Aptos" panose="020B0004020202020204" pitchFamily="34" charset="0"/>
                <a:cs typeface="Times New Roman" panose="02020603050405020304" pitchFamily="18" charset="0"/>
              </a:rPr>
              <a:t>Investitionskonflikte</a:t>
            </a:r>
            <a:r>
              <a:rPr lang="de-DE" sz="1800" kern="100" dirty="0">
                <a:effectLst/>
                <a:latin typeface="Arial" panose="020B0604020202020204" pitchFamily="34" charset="0"/>
                <a:ea typeface="Aptos" panose="020B0004020202020204" pitchFamily="34" charset="0"/>
                <a:cs typeface="Times New Roman" panose="02020603050405020304" pitchFamily="18" charset="0"/>
              </a:rPr>
              <a:t>: Die italienische Seite fordert zusätzliche Investitionen in Marketing, die deutsche Seite hält dies für wirtschaftlich unvernünftig.</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Arial" panose="020B0604020202020204" pitchFamily="34" charset="0"/>
              <a:buChar char="•"/>
              <a:tabLst>
                <a:tab pos="457200" algn="l"/>
              </a:tabLst>
            </a:pPr>
            <a:r>
              <a:rPr lang="de-DE" sz="1800" b="1" kern="100" dirty="0">
                <a:effectLst/>
                <a:latin typeface="Arial" panose="020B0604020202020204" pitchFamily="34" charset="0"/>
                <a:ea typeface="Aptos" panose="020B0004020202020204" pitchFamily="34" charset="0"/>
                <a:cs typeface="Times New Roman" panose="02020603050405020304" pitchFamily="18" charset="0"/>
              </a:rPr>
              <a:t>Kulturelle Missverständnisse</a:t>
            </a:r>
            <a:r>
              <a:rPr lang="de-DE" sz="1800" kern="100" dirty="0">
                <a:effectLst/>
                <a:latin typeface="Arial" panose="020B0604020202020204" pitchFamily="34" charset="0"/>
                <a:ea typeface="Aptos" panose="020B0004020202020204" pitchFamily="34" charset="0"/>
                <a:cs typeface="Times New Roman" panose="02020603050405020304" pitchFamily="18" charset="0"/>
              </a:rPr>
              <a:t>: Auf deutscher Seite wird die italienische Flexibilität als Unzuverlässigkeit gewertet; auf italienischer Seite wirken die deutschen Partner „bürokratisch“ und „engstirnig“.</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DE808CBC-FC64-FC20-02B1-19B8A4152F15}"/>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0618C65A-909B-0138-2633-BA6BAADF059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84E88BA8-1BBC-B628-39C0-261E7DC0198B}"/>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71</a:t>
            </a:fld>
            <a:endParaRPr lang="en-US"/>
          </a:p>
        </p:txBody>
      </p:sp>
      <p:pic>
        <p:nvPicPr>
          <p:cNvPr id="7" name="Grafik 6">
            <a:extLst>
              <a:ext uri="{FF2B5EF4-FFF2-40B4-BE49-F238E27FC236}">
                <a16:creationId xmlns:a16="http://schemas.microsoft.com/office/drawing/2014/main" id="{FD036A51-09F6-4FEE-3761-BBF53B9249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667391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F19C36-EE34-9D6F-7611-ED0DAA4D3682}"/>
              </a:ext>
            </a:extLst>
          </p:cNvPr>
          <p:cNvSpPr>
            <a:spLocks noGrp="1"/>
          </p:cNvSpPr>
          <p:nvPr>
            <p:ph type="title"/>
          </p:nvPr>
        </p:nvSpPr>
        <p:spPr>
          <a:xfrm>
            <a:off x="1153618" y="1239927"/>
            <a:ext cx="4008586" cy="4680583"/>
          </a:xfrm>
        </p:spPr>
        <p:txBody>
          <a:bodyPr anchor="ctr">
            <a:normAutofit/>
          </a:bodyPr>
          <a:lstStyle/>
          <a:p>
            <a:r>
              <a:rPr lang="de-DE" sz="3600" dirty="0"/>
              <a:t>Einigungswunsch</a:t>
            </a:r>
            <a:endParaRPr lang="de-DE" sz="5200" dirty="0"/>
          </a:p>
        </p:txBody>
      </p:sp>
      <p:sp>
        <p:nvSpPr>
          <p:cNvPr id="3" name="Inhaltsplatzhalter 2">
            <a:extLst>
              <a:ext uri="{FF2B5EF4-FFF2-40B4-BE49-F238E27FC236}">
                <a16:creationId xmlns:a16="http://schemas.microsoft.com/office/drawing/2014/main" id="{E4A45CB3-3EEC-18C1-9AAC-4E03F9BBAEE9}"/>
              </a:ext>
            </a:extLst>
          </p:cNvPr>
          <p:cNvSpPr>
            <a:spLocks noGrp="1"/>
          </p:cNvSpPr>
          <p:nvPr>
            <p:ph idx="1"/>
          </p:nvPr>
        </p:nvSpPr>
        <p:spPr>
          <a:xfrm>
            <a:off x="6501091" y="1239927"/>
            <a:ext cx="4971824" cy="4680583"/>
          </a:xfrm>
        </p:spPr>
        <p:txBody>
          <a:bodyPr anchor="ctr">
            <a:normAutofit/>
          </a:bodyPr>
          <a:lstStyle/>
          <a:p>
            <a:pPr marL="0" indent="0" algn="just">
              <a:lnSpc>
                <a:spcPct val="115000"/>
              </a:lnSpc>
              <a:spcAft>
                <a:spcPts val="800"/>
              </a:spcAft>
              <a:buNone/>
            </a:pPr>
            <a:r>
              <a:rPr lang="de-DE" sz="1800" kern="100" dirty="0">
                <a:effectLst/>
                <a:latin typeface="Arial" panose="020B0604020202020204" pitchFamily="34" charset="0"/>
                <a:ea typeface="Aptos" panose="020B0004020202020204" pitchFamily="34" charset="0"/>
                <a:cs typeface="Times New Roman" panose="02020603050405020304" pitchFamily="18" charset="0"/>
              </a:rPr>
              <a:t>Beide Unternehmen möchten das Joint Venture nicht auflösen – zu groß ist der wirtschaftliche Erfolg. Eine gerichtliche Auseinandersetzung soll vermieden werden. </a:t>
            </a:r>
            <a:r>
              <a:rPr lang="de-DE" sz="1800" b="1" kern="100" dirty="0">
                <a:effectLst/>
                <a:latin typeface="Arial" panose="020B0604020202020204" pitchFamily="34" charset="0"/>
                <a:ea typeface="Aptos" panose="020B0004020202020204" pitchFamily="34" charset="0"/>
                <a:cs typeface="Times New Roman" panose="02020603050405020304" pitchFamily="18" charset="0"/>
              </a:rPr>
              <a:t>Ein Mediationsverfahren wird vorgeschlagen.</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DE808CBC-FC64-FC20-02B1-19B8A4152F15}"/>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0618C65A-909B-0138-2633-BA6BAADF059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84E88BA8-1BBC-B628-39C0-261E7DC0198B}"/>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72</a:t>
            </a:fld>
            <a:endParaRPr lang="en-US"/>
          </a:p>
        </p:txBody>
      </p:sp>
      <p:pic>
        <p:nvPicPr>
          <p:cNvPr id="7" name="Grafik 6">
            <a:extLst>
              <a:ext uri="{FF2B5EF4-FFF2-40B4-BE49-F238E27FC236}">
                <a16:creationId xmlns:a16="http://schemas.microsoft.com/office/drawing/2014/main" id="{FD036A51-09F6-4FEE-3761-BBF53B9249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32017994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F19C36-EE34-9D6F-7611-ED0DAA4D3682}"/>
              </a:ext>
            </a:extLst>
          </p:cNvPr>
          <p:cNvSpPr>
            <a:spLocks noGrp="1"/>
          </p:cNvSpPr>
          <p:nvPr>
            <p:ph type="title"/>
          </p:nvPr>
        </p:nvSpPr>
        <p:spPr>
          <a:xfrm>
            <a:off x="1153618" y="1239927"/>
            <a:ext cx="4008586" cy="4680583"/>
          </a:xfrm>
        </p:spPr>
        <p:txBody>
          <a:bodyPr anchor="ctr">
            <a:normAutofit/>
          </a:bodyPr>
          <a:lstStyle/>
          <a:p>
            <a:pPr algn="just">
              <a:lnSpc>
                <a:spcPct val="115000"/>
              </a:lnSpc>
              <a:spcAft>
                <a:spcPts val="800"/>
              </a:spcAft>
            </a:pPr>
            <a:r>
              <a:rPr lang="de-DE" sz="2800" b="1" kern="100" dirty="0">
                <a:effectLst/>
                <a:latin typeface="Arial" panose="020B0604020202020204" pitchFamily="34" charset="0"/>
                <a:ea typeface="Aptos" panose="020B0004020202020204" pitchFamily="34" charset="0"/>
                <a:cs typeface="Times New Roman" panose="02020603050405020304" pitchFamily="18" charset="0"/>
              </a:rPr>
              <a:t>Ziel der Gruppenarbeit</a:t>
            </a:r>
            <a:endParaRPr lang="de-DE"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E4A45CB3-3EEC-18C1-9AAC-4E03F9BBAEE9}"/>
              </a:ext>
            </a:extLst>
          </p:cNvPr>
          <p:cNvSpPr>
            <a:spLocks noGrp="1"/>
          </p:cNvSpPr>
          <p:nvPr>
            <p:ph idx="1"/>
          </p:nvPr>
        </p:nvSpPr>
        <p:spPr>
          <a:xfrm>
            <a:off x="5795875" y="1239927"/>
            <a:ext cx="4971824" cy="4680583"/>
          </a:xfrm>
        </p:spPr>
        <p:txBody>
          <a:bodyPr anchor="ctr">
            <a:normAutofit/>
          </a:bodyPr>
          <a:lstStyle/>
          <a:p>
            <a:pPr marL="342900" lvl="0" indent="-342900" algn="just">
              <a:lnSpc>
                <a:spcPct val="115000"/>
              </a:lnSpc>
              <a:spcAft>
                <a:spcPts val="800"/>
              </a:spcAft>
              <a:buFont typeface="+mj-lt"/>
              <a:buAutoNum type="arabicPeriod"/>
              <a:tabLst>
                <a:tab pos="457200" algn="l"/>
              </a:tabLst>
            </a:pPr>
            <a:r>
              <a:rPr lang="de-DE" sz="1200" b="1" kern="100" dirty="0">
                <a:effectLst/>
                <a:latin typeface="Arial" panose="020B0604020202020204" pitchFamily="34" charset="0"/>
                <a:ea typeface="Aptos" panose="020B0004020202020204" pitchFamily="34" charset="0"/>
                <a:cs typeface="Times New Roman" panose="02020603050405020304" pitchFamily="18" charset="0"/>
              </a:rPr>
              <a:t>Rechtliche &amp; formale Rahmenbedingungen</a:t>
            </a:r>
            <a:r>
              <a:rPr lang="de-DE" sz="1200" kern="100" dirty="0">
                <a:effectLst/>
                <a:latin typeface="Arial" panose="020B0604020202020204" pitchFamily="34" charset="0"/>
                <a:ea typeface="Aptos" panose="020B0004020202020204" pitchFamily="34" charset="0"/>
                <a:cs typeface="Times New Roman" panose="02020603050405020304" pitchFamily="18" charset="0"/>
              </a:rPr>
              <a:t> berücksichtigt</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de-DE" sz="1200" b="1" kern="100" dirty="0">
                <a:effectLst/>
                <a:latin typeface="Arial" panose="020B0604020202020204" pitchFamily="34" charset="0"/>
                <a:ea typeface="Aptos" panose="020B0004020202020204" pitchFamily="34" charset="0"/>
                <a:cs typeface="Times New Roman" panose="02020603050405020304" pitchFamily="18" charset="0"/>
              </a:rPr>
              <a:t>Kulturelle Unterschiede</a:t>
            </a:r>
            <a:r>
              <a:rPr lang="de-DE" sz="1200" kern="100" dirty="0">
                <a:effectLst/>
                <a:latin typeface="Arial" panose="020B0604020202020204" pitchFamily="34" charset="0"/>
                <a:ea typeface="Aptos" panose="020B0004020202020204" pitchFamily="34" charset="0"/>
                <a:cs typeface="Times New Roman" panose="02020603050405020304" pitchFamily="18" charset="0"/>
              </a:rPr>
              <a:t> aufgreift (z. B. Kommunikationsstile, Rollenverständnis, Entscheidungsverhalten).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de-DE" sz="1200" b="1" kern="100" dirty="0">
                <a:effectLst/>
                <a:latin typeface="Arial" panose="020B0604020202020204" pitchFamily="34" charset="0"/>
                <a:ea typeface="Aptos" panose="020B0004020202020204" pitchFamily="34" charset="0"/>
                <a:cs typeface="Times New Roman" panose="02020603050405020304" pitchFamily="18" charset="0"/>
              </a:rPr>
              <a:t>Eine konstruktive Verfahrensgestaltung</a:t>
            </a:r>
            <a:r>
              <a:rPr lang="de-DE" sz="1200" kern="100" dirty="0">
                <a:effectLst/>
                <a:latin typeface="Arial" panose="020B0604020202020204" pitchFamily="34" charset="0"/>
                <a:ea typeface="Aptos" panose="020B0004020202020204" pitchFamily="34" charset="0"/>
                <a:cs typeface="Times New Roman" panose="02020603050405020304" pitchFamily="18" charset="0"/>
              </a:rPr>
              <a:t> vorschlägt:</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Wahl des Mediators (z. B. mit binationaler Erfahrung)</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Ort und Sprache der Mediation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Ablauf und Moderationsprinzipien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de-DE" sz="1200" b="1" kern="100" dirty="0">
                <a:effectLst/>
                <a:latin typeface="Arial" panose="020B0604020202020204" pitchFamily="34" charset="0"/>
                <a:ea typeface="Aptos" panose="020B0004020202020204" pitchFamily="34" charset="0"/>
                <a:cs typeface="Times New Roman" panose="02020603050405020304" pitchFamily="18" charset="0"/>
              </a:rPr>
              <a:t>Kreative Lösungsvorschläge</a:t>
            </a:r>
            <a:r>
              <a:rPr lang="de-DE" sz="1200" kern="100" dirty="0">
                <a:effectLst/>
                <a:latin typeface="Arial" panose="020B0604020202020204" pitchFamily="34" charset="0"/>
                <a:ea typeface="Aptos" panose="020B0004020202020204" pitchFamily="34" charset="0"/>
                <a:cs typeface="Times New Roman" panose="02020603050405020304" pitchFamily="18" charset="0"/>
              </a:rPr>
              <a:t> formuliert:</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Neue Entscheidungsstruktur im Board?</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Klarere Berichtspflichten?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Gemeinsame Standards für Beschaffung &amp; Strategie?</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DE808CBC-FC64-FC20-02B1-19B8A4152F15}"/>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0618C65A-909B-0138-2633-BA6BAADF059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84E88BA8-1BBC-B628-39C0-261E7DC0198B}"/>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73</a:t>
            </a:fld>
            <a:endParaRPr lang="en-US"/>
          </a:p>
        </p:txBody>
      </p:sp>
      <p:pic>
        <p:nvPicPr>
          <p:cNvPr id="7" name="Grafik 6">
            <a:extLst>
              <a:ext uri="{FF2B5EF4-FFF2-40B4-BE49-F238E27FC236}">
                <a16:creationId xmlns:a16="http://schemas.microsoft.com/office/drawing/2014/main" id="{FD036A51-09F6-4FEE-3761-BBF53B9249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33417338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F19C36-EE34-9D6F-7611-ED0DAA4D3682}"/>
              </a:ext>
            </a:extLst>
          </p:cNvPr>
          <p:cNvSpPr>
            <a:spLocks noGrp="1"/>
          </p:cNvSpPr>
          <p:nvPr>
            <p:ph type="title"/>
          </p:nvPr>
        </p:nvSpPr>
        <p:spPr>
          <a:xfrm>
            <a:off x="1153618" y="1239927"/>
            <a:ext cx="4008586" cy="4680583"/>
          </a:xfrm>
        </p:spPr>
        <p:txBody>
          <a:bodyPr anchor="ctr">
            <a:normAutofit/>
          </a:bodyPr>
          <a:lstStyle/>
          <a:p>
            <a:pPr algn="just">
              <a:lnSpc>
                <a:spcPct val="115000"/>
              </a:lnSpc>
              <a:spcAft>
                <a:spcPts val="800"/>
              </a:spcAft>
            </a:pPr>
            <a:r>
              <a:rPr lang="de-DE" sz="1800" b="1" kern="100" dirty="0">
                <a:effectLst/>
                <a:latin typeface="Arial" panose="020B0604020202020204" pitchFamily="34" charset="0"/>
                <a:ea typeface="Aptos" panose="020B0004020202020204" pitchFamily="34" charset="0"/>
                <a:cs typeface="Times New Roman" panose="02020603050405020304" pitchFamily="18" charset="0"/>
              </a:rPr>
              <a:t>Erwartetes Ergebnis</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E4A45CB3-3EEC-18C1-9AAC-4E03F9BBAEE9}"/>
              </a:ext>
            </a:extLst>
          </p:cNvPr>
          <p:cNvSpPr>
            <a:spLocks noGrp="1"/>
          </p:cNvSpPr>
          <p:nvPr>
            <p:ph idx="1"/>
          </p:nvPr>
        </p:nvSpPr>
        <p:spPr>
          <a:xfrm>
            <a:off x="5795875" y="1239927"/>
            <a:ext cx="4971824" cy="4680583"/>
          </a:xfrm>
        </p:spPr>
        <p:txBody>
          <a:bodyPr anchor="ctr">
            <a:normAutofit/>
          </a:bodyPr>
          <a:lstStyle/>
          <a:p>
            <a:pPr marL="0" indent="0" algn="just">
              <a:lnSpc>
                <a:spcPct val="115000"/>
              </a:lnSpc>
              <a:spcAft>
                <a:spcPts val="800"/>
              </a:spcAft>
              <a:buNone/>
            </a:pPr>
            <a:r>
              <a:rPr lang="de-DE" sz="1800" kern="100" dirty="0">
                <a:effectLst/>
                <a:latin typeface="Arial" panose="020B0604020202020204" pitchFamily="34" charset="0"/>
                <a:ea typeface="Aptos" panose="020B0004020202020204" pitchFamily="34" charset="0"/>
                <a:cs typeface="Times New Roman" panose="02020603050405020304" pitchFamily="18" charset="0"/>
              </a:rPr>
              <a:t>Am Ende präsentieren die Gruppen:</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Arial" panose="020B0604020202020204" pitchFamily="34" charset="0"/>
              <a:buChar char="•"/>
              <a:tabLst>
                <a:tab pos="457200" algn="l"/>
              </a:tabLst>
            </a:pPr>
            <a:r>
              <a:rPr lang="de-DE" sz="1800" kern="100" dirty="0">
                <a:effectLst/>
                <a:latin typeface="Arial" panose="020B0604020202020204" pitchFamily="34" charset="0"/>
                <a:ea typeface="Aptos" panose="020B0004020202020204" pitchFamily="34" charset="0"/>
                <a:cs typeface="Times New Roman" panose="02020603050405020304" pitchFamily="18" charset="0"/>
              </a:rPr>
              <a:t>Eine strukturierte Mediationsstrategie</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Arial" panose="020B0604020202020204" pitchFamily="34" charset="0"/>
              <a:buChar char="•"/>
              <a:tabLst>
                <a:tab pos="457200" algn="l"/>
              </a:tabLst>
            </a:pPr>
            <a:r>
              <a:rPr lang="de-DE" sz="1800" kern="100" dirty="0">
                <a:effectLst/>
                <a:latin typeface="Arial" panose="020B0604020202020204" pitchFamily="34" charset="0"/>
                <a:ea typeface="Aptos" panose="020B0004020202020204" pitchFamily="34" charset="0"/>
                <a:cs typeface="Times New Roman" panose="02020603050405020304" pitchFamily="18" charset="0"/>
              </a:rPr>
              <a:t>Konkrete Lösungsansätze</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Arial" panose="020B0604020202020204" pitchFamily="34" charset="0"/>
              <a:buChar char="•"/>
              <a:tabLst>
                <a:tab pos="457200" algn="l"/>
              </a:tabLst>
            </a:pPr>
            <a:r>
              <a:rPr lang="de-DE" sz="1800" kern="100" dirty="0">
                <a:effectLst/>
                <a:latin typeface="Arial" panose="020B0604020202020204" pitchFamily="34" charset="0"/>
                <a:ea typeface="Aptos" panose="020B0004020202020204" pitchFamily="34" charset="0"/>
                <a:cs typeface="Times New Roman" panose="02020603050405020304" pitchFamily="18" charset="0"/>
              </a:rPr>
              <a:t>Reflexion: Was war besonders herausfordernd, was hat gut funktioniert?</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DE808CBC-FC64-FC20-02B1-19B8A4152F15}"/>
              </a:ext>
            </a:extLst>
          </p:cNvPr>
          <p:cNvSpPr>
            <a:spLocks noGrp="1"/>
          </p:cNvSpPr>
          <p:nvPr>
            <p:ph type="dt" sz="half" idx="10"/>
          </p:nvPr>
        </p:nvSpPr>
        <p:spPr>
          <a:xfrm>
            <a:off x="1153618" y="6492240"/>
            <a:ext cx="2427782"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0618C65A-909B-0138-2633-BA6BAADF059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84E88BA8-1BBC-B628-39C0-261E7DC0198B}"/>
              </a:ext>
            </a:extLst>
          </p:cNvPr>
          <p:cNvSpPr>
            <a:spLocks noGrp="1"/>
          </p:cNvSpPr>
          <p:nvPr>
            <p:ph type="sldNum" sz="quarter" idx="12"/>
          </p:nvPr>
        </p:nvSpPr>
        <p:spPr>
          <a:xfrm>
            <a:off x="8610600" y="6492240"/>
            <a:ext cx="1871749" cy="365125"/>
          </a:xfrm>
        </p:spPr>
        <p:txBody>
          <a:bodyPr>
            <a:normAutofit/>
          </a:bodyPr>
          <a:lstStyle/>
          <a:p>
            <a:pPr>
              <a:spcAft>
                <a:spcPts val="600"/>
              </a:spcAft>
            </a:pPr>
            <a:fld id="{BD8A8A1B-4E1E-43EF-8A39-7D4A3879B941}" type="slidenum">
              <a:rPr lang="en-US" smtClean="0"/>
              <a:pPr>
                <a:spcAft>
                  <a:spcPts val="600"/>
                </a:spcAft>
              </a:pPr>
              <a:t>74</a:t>
            </a:fld>
            <a:endParaRPr lang="en-US"/>
          </a:p>
        </p:txBody>
      </p:sp>
      <p:pic>
        <p:nvPicPr>
          <p:cNvPr id="7" name="Grafik 6">
            <a:extLst>
              <a:ext uri="{FF2B5EF4-FFF2-40B4-BE49-F238E27FC236}">
                <a16:creationId xmlns:a16="http://schemas.microsoft.com/office/drawing/2014/main" id="{FD036A51-09F6-4FEE-3761-BBF53B9249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690766"/>
            <a:ext cx="818866" cy="680397"/>
          </a:xfrm>
          <a:prstGeom prst="rect">
            <a:avLst/>
          </a:prstGeom>
          <a:noFill/>
        </p:spPr>
      </p:pic>
    </p:spTree>
    <p:extLst>
      <p:ext uri="{BB962C8B-B14F-4D97-AF65-F5344CB8AC3E}">
        <p14:creationId xmlns:p14="http://schemas.microsoft.com/office/powerpoint/2010/main" val="2734484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79F2EA-7EB7-05FD-038A-B37EA242725E}"/>
              </a:ext>
            </a:extLst>
          </p:cNvPr>
          <p:cNvSpPr>
            <a:spLocks noGrp="1"/>
          </p:cNvSpPr>
          <p:nvPr>
            <p:ph type="title"/>
          </p:nvPr>
        </p:nvSpPr>
        <p:spPr>
          <a:xfrm>
            <a:off x="1043631" y="809898"/>
            <a:ext cx="9942716" cy="1554480"/>
          </a:xfrm>
        </p:spPr>
        <p:txBody>
          <a:bodyPr anchor="ctr">
            <a:normAutofit/>
          </a:bodyPr>
          <a:lstStyle/>
          <a:p>
            <a:r>
              <a:rPr lang="de-DE" sz="4800" dirty="0"/>
              <a:t>Harvard-Konzept – Prinzipien der Verhandlungsführung</a:t>
            </a:r>
          </a:p>
        </p:txBody>
      </p:sp>
      <p:sp>
        <p:nvSpPr>
          <p:cNvPr id="3" name="Inhaltsplatzhalter 2">
            <a:extLst>
              <a:ext uri="{FF2B5EF4-FFF2-40B4-BE49-F238E27FC236}">
                <a16:creationId xmlns:a16="http://schemas.microsoft.com/office/drawing/2014/main" id="{07176B6A-198A-77E1-0B15-E57A3EDC2395}"/>
              </a:ext>
            </a:extLst>
          </p:cNvPr>
          <p:cNvSpPr>
            <a:spLocks noGrp="1"/>
          </p:cNvSpPr>
          <p:nvPr>
            <p:ph idx="1"/>
          </p:nvPr>
        </p:nvSpPr>
        <p:spPr>
          <a:xfrm>
            <a:off x="1045028" y="3017522"/>
            <a:ext cx="9941319" cy="3124658"/>
          </a:xfrm>
        </p:spPr>
        <p:txBody>
          <a:bodyPr anchor="ctr">
            <a:normAutofit/>
          </a:bodyPr>
          <a:lstStyle/>
          <a:p>
            <a:r>
              <a:rPr lang="de-DE" sz="2400" dirty="0"/>
              <a:t>Trennung von Person und Problem</a:t>
            </a:r>
            <a:br>
              <a:rPr lang="de-DE" sz="2400" dirty="0"/>
            </a:br>
            <a:endParaRPr lang="de-DE" sz="2400" dirty="0"/>
          </a:p>
          <a:p>
            <a:r>
              <a:rPr lang="de-DE" sz="2400" dirty="0"/>
              <a:t>Fokus auf Interessen statt Positionen</a:t>
            </a:r>
            <a:br>
              <a:rPr lang="de-DE" sz="2400" dirty="0"/>
            </a:br>
            <a:endParaRPr lang="de-DE" sz="2400" dirty="0"/>
          </a:p>
          <a:p>
            <a:r>
              <a:rPr lang="de-DE" sz="2400" dirty="0"/>
              <a:t>Entwicklung von Entscheidungsoptionen</a:t>
            </a:r>
            <a:br>
              <a:rPr lang="de-DE" sz="2400" dirty="0"/>
            </a:br>
            <a:endParaRPr lang="de-DE" sz="2400" dirty="0"/>
          </a:p>
          <a:p>
            <a:r>
              <a:rPr lang="de-DE" sz="2400" dirty="0"/>
              <a:t>Anwendung objektiver Beurteilungskriterien</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C6E091F4-E883-2466-A00F-E97554FF496D}"/>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F516283A-B117-5EDC-3D18-12F5DE228C06}"/>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8B38BD9E-0AF9-8585-4EF7-3905294B0A35}"/>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75</a:t>
            </a:fld>
            <a:endParaRPr lang="en-US"/>
          </a:p>
        </p:txBody>
      </p:sp>
      <p:pic>
        <p:nvPicPr>
          <p:cNvPr id="7" name="Grafik 6">
            <a:extLst>
              <a:ext uri="{FF2B5EF4-FFF2-40B4-BE49-F238E27FC236}">
                <a16:creationId xmlns:a16="http://schemas.microsoft.com/office/drawing/2014/main" id="{BA7D8D15-2C28-4500-1EDA-C5009DC4BF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9692489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23659D4-6F85-5D19-68EA-9FC2DA5883C2}"/>
              </a:ext>
            </a:extLst>
          </p:cNvPr>
          <p:cNvSpPr>
            <a:spLocks noGrp="1"/>
          </p:cNvSpPr>
          <p:nvPr>
            <p:ph type="title"/>
          </p:nvPr>
        </p:nvSpPr>
        <p:spPr>
          <a:xfrm>
            <a:off x="1282963" y="1238080"/>
            <a:ext cx="9849751" cy="1349671"/>
          </a:xfrm>
        </p:spPr>
        <p:txBody>
          <a:bodyPr anchor="b">
            <a:normAutofit/>
          </a:bodyPr>
          <a:lstStyle/>
          <a:p>
            <a:r>
              <a:rPr lang="de-DE" sz="4600" dirty="0"/>
              <a:t>Trennung von Person und Problem</a:t>
            </a:r>
          </a:p>
        </p:txBody>
      </p:sp>
      <p:sp>
        <p:nvSpPr>
          <p:cNvPr id="3" name="Inhaltsplatzhalter 2">
            <a:extLst>
              <a:ext uri="{FF2B5EF4-FFF2-40B4-BE49-F238E27FC236}">
                <a16:creationId xmlns:a16="http://schemas.microsoft.com/office/drawing/2014/main" id="{A2031A84-9717-1BBE-9E88-9A56C4EB6691}"/>
              </a:ext>
            </a:extLst>
          </p:cNvPr>
          <p:cNvSpPr>
            <a:spLocks noGrp="1"/>
          </p:cNvSpPr>
          <p:nvPr>
            <p:ph idx="1"/>
          </p:nvPr>
        </p:nvSpPr>
        <p:spPr>
          <a:xfrm>
            <a:off x="1289304" y="2902913"/>
            <a:ext cx="9849751" cy="3032168"/>
          </a:xfrm>
        </p:spPr>
        <p:txBody>
          <a:bodyPr anchor="ctr">
            <a:normAutofit/>
          </a:bodyPr>
          <a:lstStyle/>
          <a:p>
            <a:r>
              <a:rPr lang="de-DE" sz="1600" b="1" dirty="0"/>
              <a:t>Problem im Fall:</a:t>
            </a:r>
            <a:br>
              <a:rPr lang="de-DE" sz="1600" dirty="0"/>
            </a:br>
            <a:r>
              <a:rPr lang="de-DE" sz="1600" dirty="0"/>
              <a:t>Die deutsche Seite fühlt sich persönlich übergangen, die italienische Seite fühlt sich kontrolliert.</a:t>
            </a:r>
          </a:p>
          <a:p>
            <a:endParaRPr lang="de-DE" sz="1600" dirty="0"/>
          </a:p>
          <a:p>
            <a:r>
              <a:rPr lang="de-DE" sz="1600" b="1" dirty="0"/>
              <a:t>Ziel der Mediation</a:t>
            </a:r>
            <a:r>
              <a:rPr lang="de-DE" sz="1600" dirty="0"/>
              <a:t>: Die Emotionen (Misstrauen, Frustration) erkennen, aber nicht vermischen mit dem eigentlichen Sachproblem, nämlich der Frage der Entscheidungsprozesse im Joint Venture.</a:t>
            </a:r>
          </a:p>
          <a:p>
            <a:endParaRPr lang="de-DE" sz="1600" dirty="0"/>
          </a:p>
          <a:p>
            <a:r>
              <a:rPr lang="de-DE" sz="1600" b="1" dirty="0"/>
              <a:t>Ansatz in der Mediation</a:t>
            </a:r>
            <a:r>
              <a:rPr lang="de-DE" sz="1600" dirty="0"/>
              <a:t>:</a:t>
            </a:r>
            <a:br>
              <a:rPr lang="de-DE" sz="1600" dirty="0"/>
            </a:br>
            <a:r>
              <a:rPr lang="de-DE" sz="1600" dirty="0"/>
              <a:t>„Wir gehen davon aus, dass alle Beteiligten im besten Interesse des Joint Ventures handeln wollen.“</a:t>
            </a:r>
            <a:br>
              <a:rPr lang="de-DE" sz="1600" dirty="0"/>
            </a:br>
            <a:br>
              <a:rPr lang="de-DE" sz="1600" dirty="0"/>
            </a:br>
            <a:r>
              <a:rPr lang="de-DE" sz="1600" dirty="0"/>
              <a:t>„Lassen Sie uns gemeinsam auf die Struktur schauen, nicht auf die Schuldfrage.“</a:t>
            </a:r>
          </a:p>
          <a:p>
            <a:endParaRPr lang="de-DE" sz="1600" dirty="0"/>
          </a:p>
        </p:txBody>
      </p:sp>
      <p:sp>
        <p:nvSpPr>
          <p:cNvPr id="4" name="Datumsplatzhalter 3">
            <a:extLst>
              <a:ext uri="{FF2B5EF4-FFF2-40B4-BE49-F238E27FC236}">
                <a16:creationId xmlns:a16="http://schemas.microsoft.com/office/drawing/2014/main" id="{77E69B00-02A8-742D-9C56-261F87C8CCA4}"/>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32E778DD-0373-E90C-36F9-EB5E63A94C7A}"/>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A83AEF60-118B-900C-CE39-AD7E336F17E5}"/>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76</a:t>
            </a:fld>
            <a:endParaRPr lang="en-US"/>
          </a:p>
        </p:txBody>
      </p:sp>
      <p:pic>
        <p:nvPicPr>
          <p:cNvPr id="7" name="Grafik 6">
            <a:extLst>
              <a:ext uri="{FF2B5EF4-FFF2-40B4-BE49-F238E27FC236}">
                <a16:creationId xmlns:a16="http://schemas.microsoft.com/office/drawing/2014/main" id="{288581BC-6E8B-7E99-F3F3-01E81C8B3B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0846047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755CDF-E104-991F-1D7C-39A075758EAC}"/>
              </a:ext>
            </a:extLst>
          </p:cNvPr>
          <p:cNvSpPr>
            <a:spLocks noGrp="1"/>
          </p:cNvSpPr>
          <p:nvPr>
            <p:ph type="title"/>
          </p:nvPr>
        </p:nvSpPr>
        <p:spPr>
          <a:xfrm>
            <a:off x="1282963" y="1238080"/>
            <a:ext cx="9849751" cy="1349671"/>
          </a:xfrm>
        </p:spPr>
        <p:txBody>
          <a:bodyPr anchor="b">
            <a:normAutofit/>
          </a:bodyPr>
          <a:lstStyle/>
          <a:p>
            <a:r>
              <a:rPr lang="de-DE" sz="4200" dirty="0"/>
              <a:t>Fokus auf Interessen statt Positionen</a:t>
            </a:r>
          </a:p>
        </p:txBody>
      </p:sp>
      <p:sp>
        <p:nvSpPr>
          <p:cNvPr id="3" name="Inhaltsplatzhalter 2">
            <a:extLst>
              <a:ext uri="{FF2B5EF4-FFF2-40B4-BE49-F238E27FC236}">
                <a16:creationId xmlns:a16="http://schemas.microsoft.com/office/drawing/2014/main" id="{785A2AAB-3640-A85B-EB64-6CF944221CAE}"/>
              </a:ext>
            </a:extLst>
          </p:cNvPr>
          <p:cNvSpPr>
            <a:spLocks noGrp="1"/>
          </p:cNvSpPr>
          <p:nvPr>
            <p:ph idx="1"/>
          </p:nvPr>
        </p:nvSpPr>
        <p:spPr>
          <a:xfrm>
            <a:off x="1289304" y="3318548"/>
            <a:ext cx="9849751" cy="3032168"/>
          </a:xfrm>
        </p:spPr>
        <p:txBody>
          <a:bodyPr anchor="ctr">
            <a:normAutofit/>
          </a:bodyPr>
          <a:lstStyle/>
          <a:p>
            <a:r>
              <a:rPr lang="de-DE" sz="1600" b="1" dirty="0"/>
              <a:t>Beispielhafte Positionen</a:t>
            </a:r>
            <a:r>
              <a:rPr lang="de-DE" sz="1600" dirty="0"/>
              <a:t>:</a:t>
            </a:r>
            <a:br>
              <a:rPr lang="de-DE" sz="1600" dirty="0"/>
            </a:br>
            <a:r>
              <a:rPr lang="de-DE" sz="1600" i="1" dirty="0"/>
              <a:t>Deutschland</a:t>
            </a:r>
            <a:r>
              <a:rPr lang="de-DE" sz="1600" dirty="0"/>
              <a:t>: „Wir müssen künftig bei jeder Entscheidung zustimmen.“</a:t>
            </a:r>
            <a:br>
              <a:rPr lang="de-DE" sz="1600" dirty="0"/>
            </a:br>
            <a:r>
              <a:rPr lang="de-DE" sz="1600" i="1" dirty="0"/>
              <a:t>Italien</a:t>
            </a:r>
            <a:r>
              <a:rPr lang="de-DE" sz="1600" dirty="0"/>
              <a:t>: „Wir wollen operativ frei handeln.“</a:t>
            </a:r>
          </a:p>
          <a:p>
            <a:endParaRPr lang="de-DE" sz="1600" dirty="0"/>
          </a:p>
          <a:p>
            <a:r>
              <a:rPr lang="de-DE" sz="1600" b="1" dirty="0"/>
              <a:t>Dahinterliegende Interessen</a:t>
            </a:r>
            <a:r>
              <a:rPr lang="de-DE" sz="1600" dirty="0"/>
              <a:t>:</a:t>
            </a:r>
            <a:br>
              <a:rPr lang="de-DE" sz="1600" dirty="0"/>
            </a:br>
            <a:r>
              <a:rPr lang="de-DE" sz="1600" i="1" dirty="0"/>
              <a:t>Deutschland</a:t>
            </a:r>
            <a:r>
              <a:rPr lang="de-DE" sz="1600" dirty="0"/>
              <a:t>: Sicherheit, Kontrolle, Vermeidung wirtschaftlicher Risiken.</a:t>
            </a:r>
            <a:br>
              <a:rPr lang="de-DE" sz="1600" dirty="0"/>
            </a:br>
            <a:r>
              <a:rPr lang="de-DE" sz="1600" i="1" dirty="0"/>
              <a:t>Italien</a:t>
            </a:r>
            <a:r>
              <a:rPr lang="de-DE" sz="1600" dirty="0"/>
              <a:t>: Schnelligkeit, Marktanpassung, Eigenverantwortung.</a:t>
            </a:r>
          </a:p>
          <a:p>
            <a:endParaRPr lang="de-DE" sz="1600" dirty="0"/>
          </a:p>
          <a:p>
            <a:r>
              <a:rPr lang="de-DE" sz="1600" b="1" dirty="0"/>
              <a:t>Ansatz in der Mediation</a:t>
            </a:r>
            <a:r>
              <a:rPr lang="de-DE" sz="1600" dirty="0"/>
              <a:t>:</a:t>
            </a:r>
            <a:br>
              <a:rPr lang="de-DE" sz="1600" dirty="0"/>
            </a:br>
            <a:r>
              <a:rPr lang="de-DE" sz="1600" dirty="0"/>
              <a:t>„Welche Bedürfnisse und Ängste stehen hinter diesen Forderungen?“</a:t>
            </a:r>
            <a:br>
              <a:rPr lang="de-DE" sz="1600" dirty="0"/>
            </a:br>
            <a:r>
              <a:rPr lang="de-DE" sz="1600" dirty="0"/>
              <a:t>„Wie können wir beide Interessen durch Verfahrensregeln ausbalancieren?“</a:t>
            </a:r>
          </a:p>
          <a:p>
            <a:endParaRPr lang="de-DE" sz="1600" dirty="0"/>
          </a:p>
          <a:p>
            <a:endParaRPr lang="de-DE" sz="1600" dirty="0"/>
          </a:p>
          <a:p>
            <a:endParaRPr lang="de-DE" sz="1600" dirty="0"/>
          </a:p>
        </p:txBody>
      </p:sp>
      <p:sp>
        <p:nvSpPr>
          <p:cNvPr id="4" name="Datumsplatzhalter 3">
            <a:extLst>
              <a:ext uri="{FF2B5EF4-FFF2-40B4-BE49-F238E27FC236}">
                <a16:creationId xmlns:a16="http://schemas.microsoft.com/office/drawing/2014/main" id="{998CC4DC-37C4-ADE6-17E0-5FD80B4C4A94}"/>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37419484-CBEE-664D-CC5B-9902128A81F9}"/>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46DCC844-6C37-32F6-44E9-C091531C6C8D}"/>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77</a:t>
            </a:fld>
            <a:endParaRPr lang="en-US"/>
          </a:p>
        </p:txBody>
      </p:sp>
      <p:pic>
        <p:nvPicPr>
          <p:cNvPr id="7" name="Grafik 6">
            <a:extLst>
              <a:ext uri="{FF2B5EF4-FFF2-40B4-BE49-F238E27FC236}">
                <a16:creationId xmlns:a16="http://schemas.microsoft.com/office/drawing/2014/main" id="{C1F31996-31FD-FFDC-DB83-A8F0242282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40036258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942F38-22AE-F2DF-F51F-4AA347FD6BE4}"/>
              </a:ext>
            </a:extLst>
          </p:cNvPr>
          <p:cNvSpPr>
            <a:spLocks noGrp="1"/>
          </p:cNvSpPr>
          <p:nvPr>
            <p:ph type="title"/>
          </p:nvPr>
        </p:nvSpPr>
        <p:spPr>
          <a:xfrm>
            <a:off x="1282963" y="1238080"/>
            <a:ext cx="9849751" cy="1349671"/>
          </a:xfrm>
        </p:spPr>
        <p:txBody>
          <a:bodyPr anchor="b">
            <a:normAutofit/>
          </a:bodyPr>
          <a:lstStyle/>
          <a:p>
            <a:r>
              <a:rPr lang="de-DE" sz="4200" dirty="0"/>
              <a:t>Entwicklung von Entscheidungsoptionen</a:t>
            </a:r>
          </a:p>
        </p:txBody>
      </p:sp>
      <p:sp>
        <p:nvSpPr>
          <p:cNvPr id="3" name="Inhaltsplatzhalter 2">
            <a:extLst>
              <a:ext uri="{FF2B5EF4-FFF2-40B4-BE49-F238E27FC236}">
                <a16:creationId xmlns:a16="http://schemas.microsoft.com/office/drawing/2014/main" id="{6804B30A-5748-99BB-6FB6-97268F345AE6}"/>
              </a:ext>
            </a:extLst>
          </p:cNvPr>
          <p:cNvSpPr>
            <a:spLocks noGrp="1"/>
          </p:cNvSpPr>
          <p:nvPr>
            <p:ph idx="1"/>
          </p:nvPr>
        </p:nvSpPr>
        <p:spPr>
          <a:xfrm>
            <a:off x="1289304" y="2902913"/>
            <a:ext cx="9849751" cy="3032168"/>
          </a:xfrm>
        </p:spPr>
        <p:txBody>
          <a:bodyPr anchor="ctr">
            <a:normAutofit/>
          </a:bodyPr>
          <a:lstStyle/>
          <a:p>
            <a:r>
              <a:rPr lang="de-DE" sz="2000" b="1" dirty="0"/>
              <a:t>Ziel: </a:t>
            </a:r>
            <a:br>
              <a:rPr lang="de-DE" sz="2000" dirty="0"/>
            </a:br>
            <a:r>
              <a:rPr lang="de-DE" sz="2000" dirty="0"/>
              <a:t>Kreative Optionen entwickeln, </a:t>
            </a:r>
            <a:r>
              <a:rPr lang="de-DE" sz="2000" b="1" dirty="0"/>
              <a:t>bevor</a:t>
            </a:r>
            <a:r>
              <a:rPr lang="de-DE" sz="2000" dirty="0"/>
              <a:t> über Lösungen gestritten wird.</a:t>
            </a:r>
            <a:br>
              <a:rPr lang="de-DE" sz="2000" dirty="0"/>
            </a:br>
            <a:endParaRPr lang="de-DE" sz="2000" dirty="0"/>
          </a:p>
          <a:p>
            <a:r>
              <a:rPr lang="de-DE" sz="2000" b="1" dirty="0"/>
              <a:t>Mögliche Optionen im Fall</a:t>
            </a:r>
            <a:r>
              <a:rPr lang="de-DE" sz="2000" dirty="0"/>
              <a:t>:</a:t>
            </a:r>
            <a:br>
              <a:rPr lang="de-DE" sz="2000" dirty="0"/>
            </a:br>
            <a:r>
              <a:rPr lang="de-DE" sz="2000" dirty="0"/>
              <a:t>Einrichtung eines Schnellentscheider-Gremiums mit paritätischer Besetzung</a:t>
            </a:r>
            <a:br>
              <a:rPr lang="de-DE" sz="2000" dirty="0"/>
            </a:br>
            <a:r>
              <a:rPr lang="de-DE" sz="2000" dirty="0"/>
              <a:t>Einführung eines Verfahrens für stillschweigende Zustimmung bei operativen Entscheidungen</a:t>
            </a:r>
            <a:br>
              <a:rPr lang="de-DE" sz="2000" dirty="0"/>
            </a:br>
            <a:r>
              <a:rPr lang="de-DE" sz="2000" dirty="0"/>
              <a:t>Einführung eines digitalen Transparenz-Tools, das alle Entscheidungen nachvollziehbar macht</a:t>
            </a:r>
          </a:p>
          <a:p>
            <a:endParaRPr lang="de-DE" sz="2000" dirty="0"/>
          </a:p>
        </p:txBody>
      </p:sp>
      <p:sp>
        <p:nvSpPr>
          <p:cNvPr id="4" name="Datumsplatzhalter 3">
            <a:extLst>
              <a:ext uri="{FF2B5EF4-FFF2-40B4-BE49-F238E27FC236}">
                <a16:creationId xmlns:a16="http://schemas.microsoft.com/office/drawing/2014/main" id="{32BD9A15-C411-558D-0040-FB40BC838FC4}"/>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7EA1FDD6-24DA-4F61-7813-5F5A7073C78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FB7E2943-A134-8D68-1105-4BDFEBA7CB99}"/>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78</a:t>
            </a:fld>
            <a:endParaRPr lang="en-US"/>
          </a:p>
        </p:txBody>
      </p:sp>
      <p:pic>
        <p:nvPicPr>
          <p:cNvPr id="7" name="Grafik 6">
            <a:extLst>
              <a:ext uri="{FF2B5EF4-FFF2-40B4-BE49-F238E27FC236}">
                <a16:creationId xmlns:a16="http://schemas.microsoft.com/office/drawing/2014/main" id="{C3785663-E986-5901-2C6A-79174BAC4A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3291217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5DF133-284F-E2C6-DE48-186720D9B37C}"/>
              </a:ext>
            </a:extLst>
          </p:cNvPr>
          <p:cNvSpPr>
            <a:spLocks noGrp="1"/>
          </p:cNvSpPr>
          <p:nvPr>
            <p:ph type="title"/>
          </p:nvPr>
        </p:nvSpPr>
        <p:spPr>
          <a:xfrm>
            <a:off x="1282963" y="1238080"/>
            <a:ext cx="9849751" cy="1349671"/>
          </a:xfrm>
        </p:spPr>
        <p:txBody>
          <a:bodyPr anchor="b">
            <a:normAutofit/>
          </a:bodyPr>
          <a:lstStyle/>
          <a:p>
            <a:r>
              <a:rPr lang="de-DE" sz="4200" dirty="0"/>
              <a:t>Anwendung objektiver Beurteilungskriterien</a:t>
            </a:r>
          </a:p>
        </p:txBody>
      </p:sp>
      <p:sp>
        <p:nvSpPr>
          <p:cNvPr id="3" name="Inhaltsplatzhalter 2">
            <a:extLst>
              <a:ext uri="{FF2B5EF4-FFF2-40B4-BE49-F238E27FC236}">
                <a16:creationId xmlns:a16="http://schemas.microsoft.com/office/drawing/2014/main" id="{46CBE235-774D-FEAD-72E2-F22129B48A0A}"/>
              </a:ext>
            </a:extLst>
          </p:cNvPr>
          <p:cNvSpPr>
            <a:spLocks noGrp="1"/>
          </p:cNvSpPr>
          <p:nvPr>
            <p:ph idx="1"/>
          </p:nvPr>
        </p:nvSpPr>
        <p:spPr>
          <a:xfrm>
            <a:off x="1289304" y="2902913"/>
            <a:ext cx="9849751" cy="3032168"/>
          </a:xfrm>
        </p:spPr>
        <p:txBody>
          <a:bodyPr anchor="ctr">
            <a:normAutofit/>
          </a:bodyPr>
          <a:lstStyle/>
          <a:p>
            <a:r>
              <a:rPr lang="de-DE" sz="2000" b="1" dirty="0"/>
              <a:t>Beispielhafte Kriterien:</a:t>
            </a:r>
            <a:br>
              <a:rPr lang="de-DE" sz="2000" dirty="0"/>
            </a:br>
            <a:r>
              <a:rPr lang="de-DE" sz="2000" dirty="0"/>
              <a:t>Marktüblichkeit bei Joint Ventures</a:t>
            </a:r>
            <a:br>
              <a:rPr lang="de-DE" sz="2000" dirty="0"/>
            </a:br>
            <a:r>
              <a:rPr lang="de-DE" sz="2000" dirty="0"/>
              <a:t>Unternehmensinteresse (Wirtschaftlichkeit, Wachstum)</a:t>
            </a:r>
            <a:br>
              <a:rPr lang="de-DE" sz="2000" dirty="0"/>
            </a:br>
            <a:r>
              <a:rPr lang="de-DE" sz="2000" dirty="0"/>
              <a:t>Rechtliche Vorgaben (Gesellschaftervertrag, nationale Vorschriften)</a:t>
            </a:r>
          </a:p>
          <a:p>
            <a:endParaRPr lang="de-DE" sz="2000" dirty="0"/>
          </a:p>
          <a:p>
            <a:r>
              <a:rPr lang="de-DE" sz="2000" b="1" dirty="0"/>
              <a:t>Mediationstechnisch</a:t>
            </a:r>
            <a:r>
              <a:rPr lang="de-DE" sz="2000" dirty="0"/>
              <a:t>:</a:t>
            </a:r>
            <a:br>
              <a:rPr lang="de-DE" sz="2000" dirty="0"/>
            </a:br>
            <a:r>
              <a:rPr lang="de-DE" sz="2000" dirty="0"/>
              <a:t>Mediator stellt die Frage: „Nach welchen nachvollziehbaren Maßstäben wollen Sie Ihre Entscheidung ausrichten?“</a:t>
            </a:r>
            <a:br>
              <a:rPr lang="de-DE" sz="2000" dirty="0"/>
            </a:br>
            <a:r>
              <a:rPr lang="de-DE" sz="2000" dirty="0"/>
              <a:t>Ziel: Konsens auf Basis neutraler Kriterien, nicht Macht oder Lautstärke.</a:t>
            </a:r>
          </a:p>
          <a:p>
            <a:endParaRPr lang="de-DE" sz="2000" dirty="0"/>
          </a:p>
          <a:p>
            <a:endParaRPr lang="de-DE" sz="2000" dirty="0"/>
          </a:p>
        </p:txBody>
      </p:sp>
      <p:sp>
        <p:nvSpPr>
          <p:cNvPr id="4" name="Datumsplatzhalter 3">
            <a:extLst>
              <a:ext uri="{FF2B5EF4-FFF2-40B4-BE49-F238E27FC236}">
                <a16:creationId xmlns:a16="http://schemas.microsoft.com/office/drawing/2014/main" id="{BEDD6BA7-EC17-187F-451A-9DA2F83FDF0B}"/>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C163D69D-BC5B-46E0-6963-1AC604923A51}"/>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9B442C88-4689-EB13-108C-99C165BD2864}"/>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79</a:t>
            </a:fld>
            <a:endParaRPr lang="en-US"/>
          </a:p>
        </p:txBody>
      </p:sp>
      <p:pic>
        <p:nvPicPr>
          <p:cNvPr id="7" name="Grafik 6">
            <a:extLst>
              <a:ext uri="{FF2B5EF4-FFF2-40B4-BE49-F238E27FC236}">
                <a16:creationId xmlns:a16="http://schemas.microsoft.com/office/drawing/2014/main" id="{06CBA678-78BE-AFE5-D2C4-D0CC115EE0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59868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7E2F86-3E20-22E1-C6BB-D0708EEA539C}"/>
              </a:ext>
            </a:extLst>
          </p:cNvPr>
          <p:cNvSpPr>
            <a:spLocks noGrp="1"/>
          </p:cNvSpPr>
          <p:nvPr>
            <p:ph type="title"/>
          </p:nvPr>
        </p:nvSpPr>
        <p:spPr>
          <a:xfrm>
            <a:off x="1043631" y="809898"/>
            <a:ext cx="10173010" cy="1554480"/>
          </a:xfrm>
        </p:spPr>
        <p:txBody>
          <a:bodyPr anchor="ctr">
            <a:normAutofit/>
          </a:bodyPr>
          <a:lstStyle/>
          <a:p>
            <a:r>
              <a:rPr lang="de-DE" sz="4800" dirty="0"/>
              <a:t>Mediation vs. Gerichtsverfahren</a:t>
            </a:r>
          </a:p>
        </p:txBody>
      </p:sp>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0462F8E3-2C46-D3F8-B89B-4255D8DECBF9}"/>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F048EDF9-7261-4140-97F7-6D6082D43EB1}"/>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D7DF7B11-8158-1CBD-4BAD-B458CD3788A3}"/>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8</a:t>
            </a:fld>
            <a:endParaRPr lang="en-US"/>
          </a:p>
        </p:txBody>
      </p:sp>
      <p:graphicFrame>
        <p:nvGraphicFramePr>
          <p:cNvPr id="7" name="Inhaltsplatzhalter 6">
            <a:extLst>
              <a:ext uri="{FF2B5EF4-FFF2-40B4-BE49-F238E27FC236}">
                <a16:creationId xmlns:a16="http://schemas.microsoft.com/office/drawing/2014/main" id="{3E41077D-36F6-EC83-4ADD-1816E3754683}"/>
              </a:ext>
            </a:extLst>
          </p:cNvPr>
          <p:cNvGraphicFramePr>
            <a:graphicFrameLocks noGrp="1"/>
          </p:cNvGraphicFramePr>
          <p:nvPr>
            <p:ph idx="1"/>
            <p:extLst>
              <p:ext uri="{D42A27DB-BD31-4B8C-83A1-F6EECF244321}">
                <p14:modId xmlns:p14="http://schemas.microsoft.com/office/powerpoint/2010/main" val="3893545707"/>
              </p:ext>
            </p:extLst>
          </p:nvPr>
        </p:nvGraphicFramePr>
        <p:xfrm>
          <a:off x="1332625" y="3017519"/>
          <a:ext cx="9522393" cy="3209904"/>
        </p:xfrm>
        <a:graphic>
          <a:graphicData uri="http://schemas.openxmlformats.org/drawingml/2006/table">
            <a:tbl>
              <a:tblPr firstRow="1" bandRow="1">
                <a:tableStyleId>{00A15C55-8517-42AA-B614-E9B94910E393}</a:tableStyleId>
              </a:tblPr>
              <a:tblGrid>
                <a:gridCol w="2735812">
                  <a:extLst>
                    <a:ext uri="{9D8B030D-6E8A-4147-A177-3AD203B41FA5}">
                      <a16:colId xmlns:a16="http://schemas.microsoft.com/office/drawing/2014/main" val="4044708114"/>
                    </a:ext>
                  </a:extLst>
                </a:gridCol>
                <a:gridCol w="3388193">
                  <a:extLst>
                    <a:ext uri="{9D8B030D-6E8A-4147-A177-3AD203B41FA5}">
                      <a16:colId xmlns:a16="http://schemas.microsoft.com/office/drawing/2014/main" val="474924077"/>
                    </a:ext>
                  </a:extLst>
                </a:gridCol>
                <a:gridCol w="3398388">
                  <a:extLst>
                    <a:ext uri="{9D8B030D-6E8A-4147-A177-3AD203B41FA5}">
                      <a16:colId xmlns:a16="http://schemas.microsoft.com/office/drawing/2014/main" val="1229247112"/>
                    </a:ext>
                  </a:extLst>
                </a:gridCol>
              </a:tblGrid>
              <a:tr h="313248">
                <a:tc>
                  <a:txBody>
                    <a:bodyPr/>
                    <a:lstStyle/>
                    <a:p>
                      <a:r>
                        <a:rPr lang="de-DE" sz="1300" dirty="0">
                          <a:solidFill>
                            <a:schemeClr val="bg1"/>
                          </a:solidFill>
                        </a:rPr>
                        <a:t>Kriterium</a:t>
                      </a:r>
                      <a:endParaRPr lang="de-DE" sz="1300" dirty="0">
                        <a:solidFill>
                          <a:schemeClr val="bg1"/>
                        </a:solidFill>
                        <a:latin typeface="Arial" panose="020B0604020202020204" pitchFamily="34" charset="0"/>
                        <a:cs typeface="Arial" panose="020B0604020202020204" pitchFamily="34" charset="0"/>
                      </a:endParaRPr>
                    </a:p>
                  </a:txBody>
                  <a:tcPr marL="69859" marR="69859" marT="34930" marB="34930"/>
                </a:tc>
                <a:tc>
                  <a:txBody>
                    <a:bodyPr/>
                    <a:lstStyle/>
                    <a:p>
                      <a:r>
                        <a:rPr lang="de-DE" sz="1300">
                          <a:solidFill>
                            <a:schemeClr val="bg1"/>
                          </a:solidFill>
                        </a:rPr>
                        <a:t>Mediation</a:t>
                      </a:r>
                      <a:endParaRPr lang="de-DE" sz="1300">
                        <a:solidFill>
                          <a:schemeClr val="bg1"/>
                        </a:solidFill>
                        <a:latin typeface="Arial" panose="020B0604020202020204" pitchFamily="34" charset="0"/>
                        <a:cs typeface="Arial" panose="020B0604020202020204" pitchFamily="34" charset="0"/>
                      </a:endParaRPr>
                    </a:p>
                  </a:txBody>
                  <a:tcPr marL="69859" marR="69859" marT="34930" marB="34930"/>
                </a:tc>
                <a:tc>
                  <a:txBody>
                    <a:bodyPr/>
                    <a:lstStyle/>
                    <a:p>
                      <a:r>
                        <a:rPr lang="de-DE" sz="1300" dirty="0">
                          <a:solidFill>
                            <a:schemeClr val="bg1"/>
                          </a:solidFill>
                        </a:rPr>
                        <a:t>Gerichtsverfahren</a:t>
                      </a:r>
                      <a:endParaRPr lang="de-DE" sz="1300" dirty="0">
                        <a:solidFill>
                          <a:schemeClr val="bg1"/>
                        </a:solidFill>
                        <a:latin typeface="Arial" panose="020B0604020202020204" pitchFamily="34" charset="0"/>
                        <a:cs typeface="Arial" panose="020B0604020202020204" pitchFamily="34" charset="0"/>
                      </a:endParaRPr>
                    </a:p>
                  </a:txBody>
                  <a:tcPr marL="69859" marR="69859" marT="34930" marB="34930"/>
                </a:tc>
                <a:extLst>
                  <a:ext uri="{0D108BD9-81ED-4DB2-BD59-A6C34878D82A}">
                    <a16:rowId xmlns:a16="http://schemas.microsoft.com/office/drawing/2014/main" val="1106523423"/>
                  </a:ext>
                </a:extLst>
              </a:tr>
              <a:tr h="929622">
                <a:tc>
                  <a:txBody>
                    <a:bodyPr/>
                    <a:lstStyle/>
                    <a:p>
                      <a:r>
                        <a:rPr lang="de-DE" sz="1300" b="1" dirty="0">
                          <a:solidFill>
                            <a:schemeClr val="tx1"/>
                          </a:solidFill>
                        </a:rPr>
                        <a:t>Kosten</a:t>
                      </a:r>
                      <a:endParaRPr lang="de-DE" sz="1300" b="1" dirty="0">
                        <a:solidFill>
                          <a:schemeClr val="tx1"/>
                        </a:solidFill>
                        <a:latin typeface="Arial" panose="020B0604020202020204" pitchFamily="34" charset="0"/>
                        <a:cs typeface="Arial" panose="020B0604020202020204" pitchFamily="34" charset="0"/>
                      </a:endParaRPr>
                    </a:p>
                  </a:txBody>
                  <a:tcPr marL="69859" marR="69859" marT="34930" marB="34930"/>
                </a:tc>
                <a:tc>
                  <a:txBody>
                    <a:bodyPr/>
                    <a:lstStyle/>
                    <a:p>
                      <a:r>
                        <a:rPr lang="de-DE" sz="1300" dirty="0">
                          <a:solidFill>
                            <a:schemeClr val="tx1"/>
                          </a:solidFill>
                        </a:rPr>
                        <a:t>In der Regel niedriger; Kosten werden oft zwischen den Parteien geteilt; häufig übernehmen Rechtsschutzversicherungen die Mediationskosten</a:t>
                      </a:r>
                      <a:endParaRPr lang="de-DE" sz="1300" dirty="0">
                        <a:solidFill>
                          <a:schemeClr val="tx1"/>
                        </a:solidFill>
                        <a:latin typeface="Arial" panose="020B0604020202020204" pitchFamily="34" charset="0"/>
                        <a:cs typeface="Arial" panose="020B0604020202020204" pitchFamily="34" charset="0"/>
                      </a:endParaRPr>
                    </a:p>
                  </a:txBody>
                  <a:tcPr marL="69859" marR="69859" marT="34930" marB="34930"/>
                </a:tc>
                <a:tc>
                  <a:txBody>
                    <a:bodyPr/>
                    <a:lstStyle/>
                    <a:p>
                      <a:r>
                        <a:rPr lang="de-DE" sz="1300" dirty="0">
                          <a:solidFill>
                            <a:schemeClr val="tx1"/>
                          </a:solidFill>
                        </a:rPr>
                        <a:t>Höhere Kosten durch Gerichtsgebühren, Anwaltskosten und mögliche Gutachterhonorare; Kosten steigen je nach Verfahrensdauer</a:t>
                      </a:r>
                      <a:endParaRPr lang="de-DE" sz="1300" dirty="0">
                        <a:solidFill>
                          <a:schemeClr val="tx1"/>
                        </a:solidFill>
                        <a:latin typeface="Arial" panose="020B0604020202020204" pitchFamily="34" charset="0"/>
                        <a:cs typeface="Arial" panose="020B0604020202020204" pitchFamily="34" charset="0"/>
                      </a:endParaRPr>
                    </a:p>
                  </a:txBody>
                  <a:tcPr marL="69859" marR="69859" marT="34930" marB="34930"/>
                </a:tc>
                <a:extLst>
                  <a:ext uri="{0D108BD9-81ED-4DB2-BD59-A6C34878D82A}">
                    <a16:rowId xmlns:a16="http://schemas.microsoft.com/office/drawing/2014/main" val="2575238104"/>
                  </a:ext>
                </a:extLst>
              </a:tr>
              <a:tr h="724164">
                <a:tc>
                  <a:txBody>
                    <a:bodyPr/>
                    <a:lstStyle/>
                    <a:p>
                      <a:r>
                        <a:rPr lang="de-DE" sz="1300" b="1">
                          <a:solidFill>
                            <a:schemeClr val="tx1"/>
                          </a:solidFill>
                        </a:rPr>
                        <a:t>Dauer</a:t>
                      </a:r>
                      <a:endParaRPr lang="de-DE" sz="1300" b="1">
                        <a:solidFill>
                          <a:schemeClr val="tx1"/>
                        </a:solidFill>
                        <a:latin typeface="Arial" panose="020B0604020202020204" pitchFamily="34" charset="0"/>
                        <a:cs typeface="Arial" panose="020B0604020202020204" pitchFamily="34" charset="0"/>
                      </a:endParaRPr>
                    </a:p>
                  </a:txBody>
                  <a:tcPr marL="69859" marR="69859" marT="34930" marB="34930"/>
                </a:tc>
                <a:tc>
                  <a:txBody>
                    <a:bodyPr/>
                    <a:lstStyle/>
                    <a:p>
                      <a:r>
                        <a:rPr lang="de-DE" sz="1300" dirty="0">
                          <a:solidFill>
                            <a:schemeClr val="tx1"/>
                          </a:solidFill>
                        </a:rPr>
                        <a:t>Schneller Abschluss möglich; durchschnittlich wenige Wochen bis Monate </a:t>
                      </a:r>
                      <a:endParaRPr lang="de-DE" sz="1300" dirty="0">
                        <a:solidFill>
                          <a:schemeClr val="tx1"/>
                        </a:solidFill>
                        <a:latin typeface="Arial" panose="020B0604020202020204" pitchFamily="34" charset="0"/>
                        <a:cs typeface="Arial" panose="020B0604020202020204" pitchFamily="34" charset="0"/>
                      </a:endParaRPr>
                    </a:p>
                  </a:txBody>
                  <a:tcPr marL="69859" marR="69859" marT="34930" marB="34930"/>
                </a:tc>
                <a:tc>
                  <a:txBody>
                    <a:bodyPr/>
                    <a:lstStyle/>
                    <a:p>
                      <a:r>
                        <a:rPr lang="de-DE" sz="1300" dirty="0">
                          <a:solidFill>
                            <a:schemeClr val="tx1"/>
                          </a:solidFill>
                        </a:rPr>
                        <a:t>Längere Verfahrensdauer; oft mehrere Monate bis Jahre; je nach Instanzenzug und Gerichtsauslastung</a:t>
                      </a:r>
                      <a:endParaRPr lang="de-DE" sz="1300" dirty="0">
                        <a:solidFill>
                          <a:schemeClr val="tx1"/>
                        </a:solidFill>
                        <a:latin typeface="Arial" panose="020B0604020202020204" pitchFamily="34" charset="0"/>
                        <a:cs typeface="Arial" panose="020B0604020202020204" pitchFamily="34" charset="0"/>
                      </a:endParaRPr>
                    </a:p>
                  </a:txBody>
                  <a:tcPr marL="69859" marR="69859" marT="34930" marB="34930"/>
                </a:tc>
                <a:extLst>
                  <a:ext uri="{0D108BD9-81ED-4DB2-BD59-A6C34878D82A}">
                    <a16:rowId xmlns:a16="http://schemas.microsoft.com/office/drawing/2014/main" val="3922778428"/>
                  </a:ext>
                </a:extLst>
              </a:tr>
              <a:tr h="518706">
                <a:tc>
                  <a:txBody>
                    <a:bodyPr/>
                    <a:lstStyle/>
                    <a:p>
                      <a:r>
                        <a:rPr lang="de-DE" sz="1300" b="1" dirty="0">
                          <a:solidFill>
                            <a:schemeClr val="tx1"/>
                          </a:solidFill>
                          <a:latin typeface="Arial" panose="020B0604020202020204" pitchFamily="34" charset="0"/>
                          <a:cs typeface="Arial" panose="020B0604020202020204" pitchFamily="34" charset="0"/>
                        </a:rPr>
                        <a:t>Vertraulichkeit</a:t>
                      </a:r>
                    </a:p>
                  </a:txBody>
                  <a:tcPr marL="69859" marR="69859" marT="34930" marB="34930"/>
                </a:tc>
                <a:tc>
                  <a:txBody>
                    <a:bodyPr/>
                    <a:lstStyle/>
                    <a:p>
                      <a:r>
                        <a:rPr lang="de-DE" sz="1300">
                          <a:solidFill>
                            <a:schemeClr val="tx1"/>
                          </a:solidFill>
                        </a:rPr>
                        <a:t>Verfahren ist Vertraulich; Inhalte bleiben unter den Beteiligten</a:t>
                      </a:r>
                      <a:endParaRPr lang="de-DE" sz="1300">
                        <a:solidFill>
                          <a:schemeClr val="tx1"/>
                        </a:solidFill>
                        <a:latin typeface="Arial" panose="020B0604020202020204" pitchFamily="34" charset="0"/>
                        <a:cs typeface="Arial" panose="020B0604020202020204" pitchFamily="34" charset="0"/>
                      </a:endParaRPr>
                    </a:p>
                  </a:txBody>
                  <a:tcPr marL="69859" marR="69859" marT="34930" marB="34930"/>
                </a:tc>
                <a:tc>
                  <a:txBody>
                    <a:bodyPr/>
                    <a:lstStyle/>
                    <a:p>
                      <a:r>
                        <a:rPr lang="de-DE" sz="1300" dirty="0">
                          <a:solidFill>
                            <a:schemeClr val="tx1"/>
                          </a:solidFill>
                        </a:rPr>
                        <a:t>Öffentliches Verfahren; Verhandlung und Urteil i. d. R. öffentlich</a:t>
                      </a:r>
                      <a:endParaRPr lang="de-DE" sz="1300" dirty="0">
                        <a:solidFill>
                          <a:schemeClr val="tx1"/>
                        </a:solidFill>
                        <a:latin typeface="Arial" panose="020B0604020202020204" pitchFamily="34" charset="0"/>
                        <a:cs typeface="Arial" panose="020B0604020202020204" pitchFamily="34" charset="0"/>
                      </a:endParaRPr>
                    </a:p>
                  </a:txBody>
                  <a:tcPr marL="69859" marR="69859" marT="34930" marB="34930"/>
                </a:tc>
                <a:extLst>
                  <a:ext uri="{0D108BD9-81ED-4DB2-BD59-A6C34878D82A}">
                    <a16:rowId xmlns:a16="http://schemas.microsoft.com/office/drawing/2014/main" val="2902747692"/>
                  </a:ext>
                </a:extLst>
              </a:tr>
              <a:tr h="724164">
                <a:tc>
                  <a:txBody>
                    <a:bodyPr/>
                    <a:lstStyle/>
                    <a:p>
                      <a:r>
                        <a:rPr lang="de-DE" sz="1300" b="1" dirty="0">
                          <a:solidFill>
                            <a:schemeClr val="tx1"/>
                          </a:solidFill>
                        </a:rPr>
                        <a:t>Beziehungserhalt</a:t>
                      </a:r>
                      <a:endParaRPr lang="de-DE" sz="1300" b="1" dirty="0">
                        <a:solidFill>
                          <a:schemeClr val="tx1"/>
                        </a:solidFill>
                        <a:latin typeface="Arial" panose="020B0604020202020204" pitchFamily="34" charset="0"/>
                        <a:cs typeface="Arial" panose="020B0604020202020204" pitchFamily="34" charset="0"/>
                      </a:endParaRPr>
                    </a:p>
                  </a:txBody>
                  <a:tcPr marL="69859" marR="69859" marT="34930" marB="34930"/>
                </a:tc>
                <a:tc>
                  <a:txBody>
                    <a:bodyPr/>
                    <a:lstStyle/>
                    <a:p>
                      <a:r>
                        <a:rPr lang="de-DE" sz="1300">
                          <a:solidFill>
                            <a:schemeClr val="tx1"/>
                          </a:solidFill>
                        </a:rPr>
                        <a:t>Fördert kooperative Lösungen; kann Geschäftsbeziehungen erhalten oder verbessern</a:t>
                      </a:r>
                      <a:endParaRPr lang="de-DE" sz="1300">
                        <a:solidFill>
                          <a:schemeClr val="tx1"/>
                        </a:solidFill>
                        <a:latin typeface="Arial" panose="020B0604020202020204" pitchFamily="34" charset="0"/>
                        <a:cs typeface="Arial" panose="020B0604020202020204" pitchFamily="34" charset="0"/>
                      </a:endParaRPr>
                    </a:p>
                  </a:txBody>
                  <a:tcPr marL="69859" marR="69859" marT="34930" marB="34930"/>
                </a:tc>
                <a:tc>
                  <a:txBody>
                    <a:bodyPr/>
                    <a:lstStyle/>
                    <a:p>
                      <a:r>
                        <a:rPr lang="de-DE" sz="1300" dirty="0">
                          <a:solidFill>
                            <a:schemeClr val="tx1"/>
                          </a:solidFill>
                        </a:rPr>
                        <a:t>Konfrontatives Verfahren; Beziehungen können dauerhaft belastet oder zerstört werden</a:t>
                      </a:r>
                      <a:endParaRPr lang="de-DE" sz="1300" dirty="0">
                        <a:solidFill>
                          <a:schemeClr val="tx1"/>
                        </a:solidFill>
                        <a:latin typeface="Arial" panose="020B0604020202020204" pitchFamily="34" charset="0"/>
                        <a:cs typeface="Arial" panose="020B0604020202020204" pitchFamily="34" charset="0"/>
                      </a:endParaRPr>
                    </a:p>
                  </a:txBody>
                  <a:tcPr marL="69859" marR="69859" marT="34930" marB="34930"/>
                </a:tc>
                <a:extLst>
                  <a:ext uri="{0D108BD9-81ED-4DB2-BD59-A6C34878D82A}">
                    <a16:rowId xmlns:a16="http://schemas.microsoft.com/office/drawing/2014/main" val="2989643577"/>
                  </a:ext>
                </a:extLst>
              </a:tr>
            </a:tbl>
          </a:graphicData>
        </a:graphic>
      </p:graphicFrame>
      <p:pic>
        <p:nvPicPr>
          <p:cNvPr id="3" name="Grafik 2">
            <a:extLst>
              <a:ext uri="{FF2B5EF4-FFF2-40B4-BE49-F238E27FC236}">
                <a16:creationId xmlns:a16="http://schemas.microsoft.com/office/drawing/2014/main" id="{11DEE38B-EECF-0E37-2BD3-2EA3B86B6E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146606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208366D-3879-58AF-75C4-D5FC2653E0A1}"/>
              </a:ext>
            </a:extLst>
          </p:cNvPr>
          <p:cNvSpPr>
            <a:spLocks noGrp="1"/>
          </p:cNvSpPr>
          <p:nvPr>
            <p:ph type="title"/>
          </p:nvPr>
        </p:nvSpPr>
        <p:spPr>
          <a:xfrm>
            <a:off x="1043631" y="809898"/>
            <a:ext cx="9942716" cy="1554480"/>
          </a:xfrm>
        </p:spPr>
        <p:txBody>
          <a:bodyPr anchor="ctr">
            <a:normAutofit/>
          </a:bodyPr>
          <a:lstStyle/>
          <a:p>
            <a:r>
              <a:rPr lang="de-DE" sz="4800" dirty="0" err="1"/>
              <a:t>Crucial</a:t>
            </a:r>
            <a:r>
              <a:rPr lang="de-DE" sz="4800" dirty="0"/>
              <a:t> Conversations – Die STATE-Methode</a:t>
            </a:r>
          </a:p>
        </p:txBody>
      </p:sp>
      <p:sp>
        <p:nvSpPr>
          <p:cNvPr id="3" name="Inhaltsplatzhalter 2">
            <a:extLst>
              <a:ext uri="{FF2B5EF4-FFF2-40B4-BE49-F238E27FC236}">
                <a16:creationId xmlns:a16="http://schemas.microsoft.com/office/drawing/2014/main" id="{12703355-9DE5-87C1-9AD2-73D034438654}"/>
              </a:ext>
            </a:extLst>
          </p:cNvPr>
          <p:cNvSpPr>
            <a:spLocks noGrp="1"/>
          </p:cNvSpPr>
          <p:nvPr>
            <p:ph idx="1"/>
          </p:nvPr>
        </p:nvSpPr>
        <p:spPr>
          <a:xfrm>
            <a:off x="1045028" y="3017522"/>
            <a:ext cx="9941319" cy="3124658"/>
          </a:xfrm>
        </p:spPr>
        <p:txBody>
          <a:bodyPr anchor="ctr">
            <a:normAutofit/>
          </a:bodyPr>
          <a:lstStyle/>
          <a:p>
            <a:r>
              <a:rPr lang="de-DE" sz="2000" dirty="0"/>
              <a:t>Share </a:t>
            </a:r>
            <a:r>
              <a:rPr lang="de-DE" sz="2000" dirty="0" err="1"/>
              <a:t>your</a:t>
            </a:r>
            <a:r>
              <a:rPr lang="de-DE" sz="2000" dirty="0"/>
              <a:t> </a:t>
            </a:r>
            <a:r>
              <a:rPr lang="de-DE" sz="2000" dirty="0" err="1"/>
              <a:t>facts</a:t>
            </a:r>
            <a:r>
              <a:rPr lang="de-DE" sz="2000" dirty="0"/>
              <a:t> – Beginne mit unbestreitbaren Fakten</a:t>
            </a:r>
            <a:br>
              <a:rPr lang="de-DE" sz="2000" dirty="0"/>
            </a:br>
            <a:endParaRPr lang="de-DE" sz="2000" dirty="0"/>
          </a:p>
          <a:p>
            <a:r>
              <a:rPr lang="de-DE" sz="2000" dirty="0"/>
              <a:t>Tell </a:t>
            </a:r>
            <a:r>
              <a:rPr lang="de-DE" sz="2000" dirty="0" err="1"/>
              <a:t>your</a:t>
            </a:r>
            <a:r>
              <a:rPr lang="de-DE" sz="2000" dirty="0"/>
              <a:t> </a:t>
            </a:r>
            <a:r>
              <a:rPr lang="de-DE" sz="2000" dirty="0" err="1"/>
              <a:t>story</a:t>
            </a:r>
            <a:r>
              <a:rPr lang="de-DE" sz="2000" dirty="0"/>
              <a:t> – Erkläre deine Sichtweise</a:t>
            </a:r>
            <a:br>
              <a:rPr lang="de-DE" sz="2000" dirty="0"/>
            </a:br>
            <a:endParaRPr lang="de-DE" sz="2000" dirty="0"/>
          </a:p>
          <a:p>
            <a:r>
              <a:rPr lang="de-DE" sz="2000" dirty="0"/>
              <a:t>Ask </a:t>
            </a:r>
            <a:r>
              <a:rPr lang="de-DE" sz="2000" dirty="0" err="1"/>
              <a:t>for</a:t>
            </a:r>
            <a:r>
              <a:rPr lang="de-DE" sz="2000" dirty="0"/>
              <a:t> </a:t>
            </a:r>
            <a:r>
              <a:rPr lang="de-DE" sz="2000" dirty="0" err="1"/>
              <a:t>the</a:t>
            </a:r>
            <a:r>
              <a:rPr lang="de-DE" sz="2000" dirty="0"/>
              <a:t> </a:t>
            </a:r>
            <a:r>
              <a:rPr lang="de-DE" sz="2000" dirty="0" err="1"/>
              <a:t>other’s</a:t>
            </a:r>
            <a:r>
              <a:rPr lang="de-DE" sz="2000" dirty="0"/>
              <a:t> </a:t>
            </a:r>
            <a:r>
              <a:rPr lang="de-DE" sz="2000" dirty="0" err="1"/>
              <a:t>path</a:t>
            </a:r>
            <a:r>
              <a:rPr lang="de-DE" sz="2000" dirty="0"/>
              <a:t> – Bitte um die Perspektive des Gegenübers</a:t>
            </a:r>
            <a:br>
              <a:rPr lang="de-DE" sz="2000" dirty="0"/>
            </a:br>
            <a:endParaRPr lang="de-DE" sz="2000" dirty="0"/>
          </a:p>
          <a:p>
            <a:r>
              <a:rPr lang="de-DE" sz="2000" dirty="0"/>
              <a:t>Talk </a:t>
            </a:r>
            <a:r>
              <a:rPr lang="de-DE" sz="2000" dirty="0" err="1"/>
              <a:t>tentatively</a:t>
            </a:r>
            <a:r>
              <a:rPr lang="de-DE" sz="2000" dirty="0"/>
              <a:t> – Sprich vorsichtig und offen</a:t>
            </a:r>
            <a:br>
              <a:rPr lang="de-DE" sz="2000" dirty="0"/>
            </a:br>
            <a:endParaRPr lang="de-DE" sz="2000" dirty="0"/>
          </a:p>
          <a:p>
            <a:r>
              <a:rPr lang="de-DE" sz="2000" dirty="0" err="1"/>
              <a:t>Encourage</a:t>
            </a:r>
            <a:r>
              <a:rPr lang="de-DE" sz="2000" dirty="0"/>
              <a:t> </a:t>
            </a:r>
            <a:r>
              <a:rPr lang="de-DE" sz="2000" dirty="0" err="1"/>
              <a:t>testing</a:t>
            </a:r>
            <a:r>
              <a:rPr lang="de-DE" sz="2000" dirty="0"/>
              <a:t> – Ermutige zur gemeinsamen Lösungsfindung</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F6D5E773-8CE3-05D0-A980-A95CD138E711}"/>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F6AD6884-AFF7-EF78-0E5C-9C5DF7009680}"/>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DF7C206E-8E19-99AC-0B41-19728F390D0E}"/>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80</a:t>
            </a:fld>
            <a:endParaRPr lang="en-US"/>
          </a:p>
        </p:txBody>
      </p:sp>
      <p:pic>
        <p:nvPicPr>
          <p:cNvPr id="7" name="Grafik 6">
            <a:extLst>
              <a:ext uri="{FF2B5EF4-FFF2-40B4-BE49-F238E27FC236}">
                <a16:creationId xmlns:a16="http://schemas.microsoft.com/office/drawing/2014/main" id="{54090A43-19D8-B67D-155E-BDF68EF6A6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36267384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204C0D1-7C3F-4AFC-B5AD-4E26C7CB1206}"/>
              </a:ext>
            </a:extLst>
          </p:cNvPr>
          <p:cNvSpPr>
            <a:spLocks noGrp="1"/>
          </p:cNvSpPr>
          <p:nvPr>
            <p:ph type="title"/>
          </p:nvPr>
        </p:nvSpPr>
        <p:spPr>
          <a:xfrm>
            <a:off x="1282963" y="1238080"/>
            <a:ext cx="9849751" cy="1349671"/>
          </a:xfrm>
        </p:spPr>
        <p:txBody>
          <a:bodyPr anchor="b">
            <a:normAutofit/>
          </a:bodyPr>
          <a:lstStyle/>
          <a:p>
            <a:r>
              <a:rPr lang="de-DE" sz="5400" dirty="0"/>
              <a:t>S – Share </a:t>
            </a:r>
            <a:r>
              <a:rPr lang="de-DE" sz="5400" dirty="0" err="1"/>
              <a:t>your</a:t>
            </a:r>
            <a:r>
              <a:rPr lang="de-DE" sz="5400" dirty="0"/>
              <a:t> </a:t>
            </a:r>
            <a:r>
              <a:rPr lang="de-DE" sz="5400" dirty="0" err="1"/>
              <a:t>facts</a:t>
            </a:r>
            <a:endParaRPr lang="de-DE" sz="5400" dirty="0"/>
          </a:p>
        </p:txBody>
      </p:sp>
      <p:sp>
        <p:nvSpPr>
          <p:cNvPr id="3" name="Inhaltsplatzhalter 2">
            <a:extLst>
              <a:ext uri="{FF2B5EF4-FFF2-40B4-BE49-F238E27FC236}">
                <a16:creationId xmlns:a16="http://schemas.microsoft.com/office/drawing/2014/main" id="{220C78CE-0680-E25F-B8C3-EBCB687D9EDA}"/>
              </a:ext>
            </a:extLst>
          </p:cNvPr>
          <p:cNvSpPr>
            <a:spLocks noGrp="1"/>
          </p:cNvSpPr>
          <p:nvPr>
            <p:ph idx="1"/>
          </p:nvPr>
        </p:nvSpPr>
        <p:spPr>
          <a:xfrm>
            <a:off x="1289304" y="2902913"/>
            <a:ext cx="9849751" cy="3032168"/>
          </a:xfrm>
        </p:spPr>
        <p:txBody>
          <a:bodyPr anchor="ctr">
            <a:normAutofit/>
          </a:bodyPr>
          <a:lstStyle/>
          <a:p>
            <a:pPr marL="0" indent="0">
              <a:buNone/>
            </a:pPr>
            <a:r>
              <a:rPr lang="de-DE" sz="2000" b="1" dirty="0"/>
              <a:t>Beispiel (deutsche Seite):</a:t>
            </a:r>
          </a:p>
          <a:p>
            <a:pPr marL="0" indent="0">
              <a:buNone/>
            </a:pPr>
            <a:endParaRPr lang="de-DE" sz="2000" dirty="0"/>
          </a:p>
          <a:p>
            <a:pPr marL="0" indent="0">
              <a:buNone/>
            </a:pPr>
            <a:r>
              <a:rPr lang="de-DE" sz="2000" dirty="0"/>
              <a:t>„In den letzten beiden Quartalen wurden neue Vertriebspartner unter Vertrag genommen, ohne dass wir im Board darüber abgestimmt haben.“</a:t>
            </a:r>
          </a:p>
        </p:txBody>
      </p:sp>
      <p:sp>
        <p:nvSpPr>
          <p:cNvPr id="4" name="Datumsplatzhalter 3">
            <a:extLst>
              <a:ext uri="{FF2B5EF4-FFF2-40B4-BE49-F238E27FC236}">
                <a16:creationId xmlns:a16="http://schemas.microsoft.com/office/drawing/2014/main" id="{B0CFEA56-5CA8-E420-2691-EBD91DA438DB}"/>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4E5A9231-46EF-9F8E-B77E-D5F3F0EED8D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7460E2B8-D32F-6411-AC81-FF68F6EB48E1}"/>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81</a:t>
            </a:fld>
            <a:endParaRPr lang="en-US"/>
          </a:p>
        </p:txBody>
      </p:sp>
      <p:pic>
        <p:nvPicPr>
          <p:cNvPr id="7" name="Grafik 6">
            <a:extLst>
              <a:ext uri="{FF2B5EF4-FFF2-40B4-BE49-F238E27FC236}">
                <a16:creationId xmlns:a16="http://schemas.microsoft.com/office/drawing/2014/main" id="{8D2DD34F-A4F2-1CDD-2274-F7C08E751D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2749652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218A87-C2CE-096C-FB9F-1267A2B9B7F4}"/>
              </a:ext>
            </a:extLst>
          </p:cNvPr>
          <p:cNvSpPr>
            <a:spLocks noGrp="1"/>
          </p:cNvSpPr>
          <p:nvPr>
            <p:ph type="title"/>
          </p:nvPr>
        </p:nvSpPr>
        <p:spPr>
          <a:xfrm>
            <a:off x="1282963" y="1238080"/>
            <a:ext cx="9849751" cy="1349671"/>
          </a:xfrm>
        </p:spPr>
        <p:txBody>
          <a:bodyPr anchor="b">
            <a:normAutofit/>
          </a:bodyPr>
          <a:lstStyle/>
          <a:p>
            <a:r>
              <a:rPr lang="de-DE" sz="5400" dirty="0"/>
              <a:t>T – Tell </a:t>
            </a:r>
            <a:r>
              <a:rPr lang="de-DE" sz="5400" dirty="0" err="1"/>
              <a:t>your</a:t>
            </a:r>
            <a:r>
              <a:rPr lang="de-DE" sz="5400" dirty="0"/>
              <a:t> </a:t>
            </a:r>
            <a:r>
              <a:rPr lang="de-DE" sz="5400" dirty="0" err="1"/>
              <a:t>story</a:t>
            </a:r>
            <a:endParaRPr lang="de-DE" sz="5400" dirty="0"/>
          </a:p>
        </p:txBody>
      </p:sp>
      <p:sp>
        <p:nvSpPr>
          <p:cNvPr id="3" name="Inhaltsplatzhalter 2">
            <a:extLst>
              <a:ext uri="{FF2B5EF4-FFF2-40B4-BE49-F238E27FC236}">
                <a16:creationId xmlns:a16="http://schemas.microsoft.com/office/drawing/2014/main" id="{090813D4-4224-27D9-9108-DA3D7BC73B94}"/>
              </a:ext>
            </a:extLst>
          </p:cNvPr>
          <p:cNvSpPr>
            <a:spLocks noGrp="1"/>
          </p:cNvSpPr>
          <p:nvPr>
            <p:ph idx="1"/>
          </p:nvPr>
        </p:nvSpPr>
        <p:spPr>
          <a:xfrm>
            <a:off x="1289304" y="2902913"/>
            <a:ext cx="9849751" cy="3032168"/>
          </a:xfrm>
        </p:spPr>
        <p:txBody>
          <a:bodyPr anchor="ctr">
            <a:normAutofit/>
          </a:bodyPr>
          <a:lstStyle/>
          <a:p>
            <a:pPr marL="0" indent="0">
              <a:buNone/>
            </a:pPr>
            <a:r>
              <a:rPr lang="de-DE" sz="2000" b="1" dirty="0"/>
              <a:t>Beispiel (deutsche Seite)</a:t>
            </a:r>
            <a:r>
              <a:rPr lang="de-DE" sz="2000" dirty="0"/>
              <a:t>:</a:t>
            </a:r>
          </a:p>
          <a:p>
            <a:pPr marL="0" indent="0">
              <a:buNone/>
            </a:pPr>
            <a:br>
              <a:rPr lang="de-DE" sz="2000" dirty="0"/>
            </a:br>
            <a:r>
              <a:rPr lang="de-DE" sz="2000" dirty="0"/>
              <a:t>„Für uns wirkt das so, als würden zentrale Entscheidungen einseitig getroffen. Das weckt Zweifel daran, ob unsere Partnerschaft noch auf Augenhöhe funktioniert.“</a:t>
            </a:r>
          </a:p>
        </p:txBody>
      </p:sp>
      <p:sp>
        <p:nvSpPr>
          <p:cNvPr id="4" name="Datumsplatzhalter 3">
            <a:extLst>
              <a:ext uri="{FF2B5EF4-FFF2-40B4-BE49-F238E27FC236}">
                <a16:creationId xmlns:a16="http://schemas.microsoft.com/office/drawing/2014/main" id="{C04A8E52-7118-AD77-AE49-3D540CB501C6}"/>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13A92E0-9D5B-F09D-C17C-A39CEA3AF5E1}"/>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10CF7DED-EAEB-53B8-19E3-CBE6B90167FD}"/>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82</a:t>
            </a:fld>
            <a:endParaRPr lang="en-US"/>
          </a:p>
        </p:txBody>
      </p:sp>
      <p:pic>
        <p:nvPicPr>
          <p:cNvPr id="7" name="Grafik 6">
            <a:extLst>
              <a:ext uri="{FF2B5EF4-FFF2-40B4-BE49-F238E27FC236}">
                <a16:creationId xmlns:a16="http://schemas.microsoft.com/office/drawing/2014/main" id="{B4BDAFD9-B88C-B918-E6A5-CA6EF797FF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31200680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2F91A2-A234-D4B3-A708-A04325F62EB7}"/>
              </a:ext>
            </a:extLst>
          </p:cNvPr>
          <p:cNvSpPr>
            <a:spLocks noGrp="1"/>
          </p:cNvSpPr>
          <p:nvPr>
            <p:ph type="title"/>
          </p:nvPr>
        </p:nvSpPr>
        <p:spPr>
          <a:xfrm>
            <a:off x="1282963" y="1238080"/>
            <a:ext cx="9849751" cy="1349671"/>
          </a:xfrm>
        </p:spPr>
        <p:txBody>
          <a:bodyPr anchor="b">
            <a:normAutofit/>
          </a:bodyPr>
          <a:lstStyle/>
          <a:p>
            <a:r>
              <a:rPr lang="en-US" sz="5400" dirty="0"/>
              <a:t>A – Ask for the other’s path</a:t>
            </a:r>
            <a:endParaRPr lang="de-DE" sz="5400" dirty="0"/>
          </a:p>
        </p:txBody>
      </p:sp>
      <p:sp>
        <p:nvSpPr>
          <p:cNvPr id="3" name="Inhaltsplatzhalter 2">
            <a:extLst>
              <a:ext uri="{FF2B5EF4-FFF2-40B4-BE49-F238E27FC236}">
                <a16:creationId xmlns:a16="http://schemas.microsoft.com/office/drawing/2014/main" id="{B303971A-E0A0-3621-DC2C-B458D48A9C7C}"/>
              </a:ext>
            </a:extLst>
          </p:cNvPr>
          <p:cNvSpPr>
            <a:spLocks noGrp="1"/>
          </p:cNvSpPr>
          <p:nvPr>
            <p:ph idx="1"/>
          </p:nvPr>
        </p:nvSpPr>
        <p:spPr>
          <a:xfrm>
            <a:off x="1289304" y="2902913"/>
            <a:ext cx="9849751" cy="3032168"/>
          </a:xfrm>
        </p:spPr>
        <p:txBody>
          <a:bodyPr anchor="ctr">
            <a:normAutofit/>
          </a:bodyPr>
          <a:lstStyle/>
          <a:p>
            <a:pPr marL="0" indent="0">
              <a:buNone/>
            </a:pPr>
            <a:r>
              <a:rPr lang="de-DE" sz="2000" b="1" dirty="0"/>
              <a:t>Beispiel (an italienische Seite):</a:t>
            </a:r>
          </a:p>
          <a:p>
            <a:pPr marL="0" indent="0">
              <a:buNone/>
            </a:pPr>
            <a:br>
              <a:rPr lang="de-DE" sz="2000" dirty="0"/>
            </a:br>
            <a:r>
              <a:rPr lang="de-DE" sz="2000" dirty="0"/>
              <a:t>„Wie kam es zu dieser Entscheidung? Was waren eure Überlegungen dabei?“</a:t>
            </a:r>
          </a:p>
        </p:txBody>
      </p:sp>
      <p:sp>
        <p:nvSpPr>
          <p:cNvPr id="4" name="Datumsplatzhalter 3">
            <a:extLst>
              <a:ext uri="{FF2B5EF4-FFF2-40B4-BE49-F238E27FC236}">
                <a16:creationId xmlns:a16="http://schemas.microsoft.com/office/drawing/2014/main" id="{F63A350D-A840-336E-24C2-7DB40B50A8C9}"/>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C08D1B99-747F-86AE-7E67-15F7D1C90DF0}"/>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1F5F9DAA-9522-9F06-D76E-A463D0B65BE6}"/>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83</a:t>
            </a:fld>
            <a:endParaRPr lang="en-US"/>
          </a:p>
        </p:txBody>
      </p:sp>
      <p:pic>
        <p:nvPicPr>
          <p:cNvPr id="7" name="Grafik 6">
            <a:extLst>
              <a:ext uri="{FF2B5EF4-FFF2-40B4-BE49-F238E27FC236}">
                <a16:creationId xmlns:a16="http://schemas.microsoft.com/office/drawing/2014/main" id="{3C60B21B-40BB-7432-7281-044C603646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0328388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DC58AD2-3B0F-816A-AE30-7EEAF622C7FC}"/>
              </a:ext>
            </a:extLst>
          </p:cNvPr>
          <p:cNvSpPr>
            <a:spLocks noGrp="1"/>
          </p:cNvSpPr>
          <p:nvPr>
            <p:ph type="title"/>
          </p:nvPr>
        </p:nvSpPr>
        <p:spPr>
          <a:xfrm>
            <a:off x="1282963" y="1238080"/>
            <a:ext cx="9849751" cy="1349671"/>
          </a:xfrm>
        </p:spPr>
        <p:txBody>
          <a:bodyPr anchor="b">
            <a:normAutofit/>
          </a:bodyPr>
          <a:lstStyle/>
          <a:p>
            <a:r>
              <a:rPr lang="de-DE" sz="5400" dirty="0"/>
              <a:t>T – Talk </a:t>
            </a:r>
            <a:r>
              <a:rPr lang="de-DE" sz="5400" dirty="0" err="1"/>
              <a:t>tentatively</a:t>
            </a:r>
            <a:endParaRPr lang="de-DE" sz="5400" dirty="0"/>
          </a:p>
        </p:txBody>
      </p:sp>
      <p:sp>
        <p:nvSpPr>
          <p:cNvPr id="3" name="Inhaltsplatzhalter 2">
            <a:extLst>
              <a:ext uri="{FF2B5EF4-FFF2-40B4-BE49-F238E27FC236}">
                <a16:creationId xmlns:a16="http://schemas.microsoft.com/office/drawing/2014/main" id="{534054A5-25D0-E462-9325-6B99B5A33C5C}"/>
              </a:ext>
            </a:extLst>
          </p:cNvPr>
          <p:cNvSpPr>
            <a:spLocks noGrp="1"/>
          </p:cNvSpPr>
          <p:nvPr>
            <p:ph idx="1"/>
          </p:nvPr>
        </p:nvSpPr>
        <p:spPr>
          <a:xfrm>
            <a:off x="1289304" y="2902913"/>
            <a:ext cx="9849751" cy="3032168"/>
          </a:xfrm>
        </p:spPr>
        <p:txBody>
          <a:bodyPr anchor="ctr">
            <a:normAutofit/>
          </a:bodyPr>
          <a:lstStyle/>
          <a:p>
            <a:pPr marL="0" indent="0">
              <a:buNone/>
            </a:pPr>
            <a:r>
              <a:rPr lang="de-DE" sz="2000" b="1" dirty="0"/>
              <a:t>Beispiel (deutsche Seite)</a:t>
            </a:r>
            <a:r>
              <a:rPr lang="de-DE" sz="2000" dirty="0"/>
              <a:t>:</a:t>
            </a:r>
          </a:p>
          <a:p>
            <a:pPr marL="0" indent="0">
              <a:buNone/>
            </a:pPr>
            <a:br>
              <a:rPr lang="de-DE" sz="2000" dirty="0"/>
            </a:br>
            <a:r>
              <a:rPr lang="de-DE" sz="2000" dirty="0"/>
              <a:t>„Vielleicht haben wir auch etwas in der Abstimmung versäumt. Es könnte sein, dass unser Verständnis der Zuständigkeiten nicht deckungsgleich ist.“</a:t>
            </a:r>
          </a:p>
        </p:txBody>
      </p:sp>
      <p:sp>
        <p:nvSpPr>
          <p:cNvPr id="4" name="Datumsplatzhalter 3">
            <a:extLst>
              <a:ext uri="{FF2B5EF4-FFF2-40B4-BE49-F238E27FC236}">
                <a16:creationId xmlns:a16="http://schemas.microsoft.com/office/drawing/2014/main" id="{9D6125DE-8E8D-7C00-6F6F-48B590606060}"/>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095F0CC3-C03B-0C12-4167-7A4B3D5A1F83}"/>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5914F9C7-0BA2-C70D-42D5-3EF7D6B48121}"/>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84</a:t>
            </a:fld>
            <a:endParaRPr lang="en-US"/>
          </a:p>
        </p:txBody>
      </p:sp>
      <p:pic>
        <p:nvPicPr>
          <p:cNvPr id="7" name="Grafik 6">
            <a:extLst>
              <a:ext uri="{FF2B5EF4-FFF2-40B4-BE49-F238E27FC236}">
                <a16:creationId xmlns:a16="http://schemas.microsoft.com/office/drawing/2014/main" id="{8EF68069-E501-DD2D-72B3-A6CFED921E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7773226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8" name="Rectangle 2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E6A61E-EFFD-BCDC-E510-01A2D221D002}"/>
              </a:ext>
            </a:extLst>
          </p:cNvPr>
          <p:cNvSpPr>
            <a:spLocks noGrp="1"/>
          </p:cNvSpPr>
          <p:nvPr>
            <p:ph type="title"/>
          </p:nvPr>
        </p:nvSpPr>
        <p:spPr>
          <a:xfrm>
            <a:off x="1282963" y="1238080"/>
            <a:ext cx="9849751" cy="1349671"/>
          </a:xfrm>
        </p:spPr>
        <p:txBody>
          <a:bodyPr anchor="b">
            <a:normAutofit/>
          </a:bodyPr>
          <a:lstStyle/>
          <a:p>
            <a:r>
              <a:rPr lang="de-DE" sz="5400" dirty="0"/>
              <a:t>E – </a:t>
            </a:r>
            <a:r>
              <a:rPr lang="de-DE" sz="5400" dirty="0" err="1"/>
              <a:t>Encourage</a:t>
            </a:r>
            <a:r>
              <a:rPr lang="de-DE" sz="5400" dirty="0"/>
              <a:t> </a:t>
            </a:r>
            <a:r>
              <a:rPr lang="de-DE" sz="5400" dirty="0" err="1"/>
              <a:t>testing</a:t>
            </a:r>
            <a:endParaRPr lang="de-DE" sz="5400" dirty="0"/>
          </a:p>
        </p:txBody>
      </p:sp>
      <p:sp>
        <p:nvSpPr>
          <p:cNvPr id="3" name="Inhaltsplatzhalter 2">
            <a:extLst>
              <a:ext uri="{FF2B5EF4-FFF2-40B4-BE49-F238E27FC236}">
                <a16:creationId xmlns:a16="http://schemas.microsoft.com/office/drawing/2014/main" id="{BA62C0CB-0EA3-67B0-4A1C-062E1D1E2192}"/>
              </a:ext>
            </a:extLst>
          </p:cNvPr>
          <p:cNvSpPr>
            <a:spLocks noGrp="1"/>
          </p:cNvSpPr>
          <p:nvPr>
            <p:ph idx="1"/>
          </p:nvPr>
        </p:nvSpPr>
        <p:spPr>
          <a:xfrm>
            <a:off x="1289304" y="2902913"/>
            <a:ext cx="9849751" cy="3032168"/>
          </a:xfrm>
        </p:spPr>
        <p:txBody>
          <a:bodyPr anchor="ctr">
            <a:normAutofit/>
          </a:bodyPr>
          <a:lstStyle/>
          <a:p>
            <a:pPr marL="0" indent="0">
              <a:buNone/>
            </a:pPr>
            <a:r>
              <a:rPr lang="de-DE" sz="2000" b="1" dirty="0"/>
              <a:t>Beispiel (</a:t>
            </a:r>
            <a:r>
              <a:rPr lang="de-DE" sz="2000" b="1" dirty="0" err="1"/>
              <a:t>Mediatorenrolle</a:t>
            </a:r>
            <a:r>
              <a:rPr lang="de-DE" sz="2000" b="1" dirty="0"/>
              <a:t>)</a:t>
            </a:r>
            <a:r>
              <a:rPr lang="de-DE" sz="2000" dirty="0"/>
              <a:t>:</a:t>
            </a:r>
          </a:p>
          <a:p>
            <a:pPr marL="0" indent="0">
              <a:buNone/>
            </a:pPr>
            <a:br>
              <a:rPr lang="de-DE" sz="2000" dirty="0"/>
            </a:br>
            <a:r>
              <a:rPr lang="de-DE" sz="2000" dirty="0"/>
              <a:t>„Wie können wir gemeinsam einen Prozess schaffen, in dem solche Entscheidungen künftig für beide Seiten transparent und abgestimmt getroffen werden?“</a:t>
            </a:r>
          </a:p>
        </p:txBody>
      </p:sp>
      <p:sp>
        <p:nvSpPr>
          <p:cNvPr id="4" name="Datumsplatzhalter 3">
            <a:extLst>
              <a:ext uri="{FF2B5EF4-FFF2-40B4-BE49-F238E27FC236}">
                <a16:creationId xmlns:a16="http://schemas.microsoft.com/office/drawing/2014/main" id="{C225E508-6E31-6279-32A6-669DEDCF2276}"/>
              </a:ext>
            </a:extLst>
          </p:cNvPr>
          <p:cNvSpPr>
            <a:spLocks noGrp="1"/>
          </p:cNvSpPr>
          <p:nvPr>
            <p:ph type="dt" sz="half" idx="10"/>
          </p:nvPr>
        </p:nvSpPr>
        <p:spPr>
          <a:xfrm>
            <a:off x="1282962" y="6492240"/>
            <a:ext cx="2298437"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D0BBAD0C-0187-472F-C3A7-36142F870EAB}"/>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1E7DC772-67C3-8478-9A49-A4DAFCCD782D}"/>
              </a:ext>
            </a:extLst>
          </p:cNvPr>
          <p:cNvSpPr>
            <a:spLocks noGrp="1"/>
          </p:cNvSpPr>
          <p:nvPr>
            <p:ph type="sldNum" sz="quarter" idx="12"/>
          </p:nvPr>
        </p:nvSpPr>
        <p:spPr>
          <a:xfrm>
            <a:off x="8610600" y="6492240"/>
            <a:ext cx="2522114" cy="365125"/>
          </a:xfrm>
        </p:spPr>
        <p:txBody>
          <a:bodyPr>
            <a:normAutofit/>
          </a:bodyPr>
          <a:lstStyle/>
          <a:p>
            <a:pPr>
              <a:spcAft>
                <a:spcPts val="600"/>
              </a:spcAft>
            </a:pPr>
            <a:fld id="{BD8A8A1B-4E1E-43EF-8A39-7D4A3879B941}" type="slidenum">
              <a:rPr lang="en-US" smtClean="0"/>
              <a:pPr>
                <a:spcAft>
                  <a:spcPts val="600"/>
                </a:spcAft>
              </a:pPr>
              <a:t>85</a:t>
            </a:fld>
            <a:endParaRPr lang="en-US"/>
          </a:p>
        </p:txBody>
      </p:sp>
      <p:pic>
        <p:nvPicPr>
          <p:cNvPr id="7" name="Grafik 6">
            <a:extLst>
              <a:ext uri="{FF2B5EF4-FFF2-40B4-BE49-F238E27FC236}">
                <a16:creationId xmlns:a16="http://schemas.microsoft.com/office/drawing/2014/main" id="{468E21D9-0664-C22E-4A2D-7B29808355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2921834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AF603E-04F6-BE66-72E2-5BE1A9453149}"/>
              </a:ext>
            </a:extLst>
          </p:cNvPr>
          <p:cNvSpPr>
            <a:spLocks noGrp="1"/>
          </p:cNvSpPr>
          <p:nvPr>
            <p:ph type="title"/>
          </p:nvPr>
        </p:nvSpPr>
        <p:spPr>
          <a:xfrm>
            <a:off x="1043631" y="809898"/>
            <a:ext cx="9942716" cy="1554480"/>
          </a:xfrm>
        </p:spPr>
        <p:txBody>
          <a:bodyPr anchor="ctr">
            <a:normAutofit/>
          </a:bodyPr>
          <a:lstStyle/>
          <a:p>
            <a:r>
              <a:rPr lang="de-DE" sz="4800" dirty="0"/>
              <a:t>Reflexion</a:t>
            </a:r>
          </a:p>
        </p:txBody>
      </p:sp>
      <p:sp>
        <p:nvSpPr>
          <p:cNvPr id="3" name="Inhaltsplatzhalter 2">
            <a:extLst>
              <a:ext uri="{FF2B5EF4-FFF2-40B4-BE49-F238E27FC236}">
                <a16:creationId xmlns:a16="http://schemas.microsoft.com/office/drawing/2014/main" id="{C6958C0C-EF12-062F-5A11-C251185A600E}"/>
              </a:ext>
            </a:extLst>
          </p:cNvPr>
          <p:cNvSpPr>
            <a:spLocks noGrp="1"/>
          </p:cNvSpPr>
          <p:nvPr>
            <p:ph idx="1"/>
          </p:nvPr>
        </p:nvSpPr>
        <p:spPr>
          <a:xfrm>
            <a:off x="1045028" y="3017522"/>
            <a:ext cx="9941319" cy="3124658"/>
          </a:xfrm>
        </p:spPr>
        <p:txBody>
          <a:bodyPr anchor="ctr">
            <a:normAutofit/>
          </a:bodyPr>
          <a:lstStyle/>
          <a:p>
            <a:r>
              <a:rPr lang="de-DE" sz="2400" dirty="0"/>
              <a:t>Welches der vier Harvard-Prinzipien war im Fall am schwierigsten umzusetzen?</a:t>
            </a:r>
          </a:p>
          <a:p>
            <a:endParaRPr lang="de-DE" sz="2400" dirty="0"/>
          </a:p>
          <a:p>
            <a:r>
              <a:rPr lang="de-DE" sz="2400" dirty="0"/>
              <a:t>Was hat geholfen, eine gemeinsame Lösung zu entwickeln?</a:t>
            </a:r>
          </a:p>
          <a:p>
            <a:endParaRPr lang="de-DE" sz="2400" dirty="0"/>
          </a:p>
          <a:p>
            <a:r>
              <a:rPr lang="de-DE" sz="2400" dirty="0"/>
              <a:t>Was lässt sich daraus für den Berufsalltag als Rechtsanwalt ableiten?</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182ABCED-1700-3D32-ED0E-ACD999C337E9}"/>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B38A53AA-C701-BA9E-795A-7B34D8F5C0E1}"/>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5490B7E7-3A7D-FFE1-08B0-85D48A2FA3AC}"/>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86</a:t>
            </a:fld>
            <a:endParaRPr lang="en-US"/>
          </a:p>
        </p:txBody>
      </p:sp>
      <p:pic>
        <p:nvPicPr>
          <p:cNvPr id="7" name="Grafik 6">
            <a:extLst>
              <a:ext uri="{FF2B5EF4-FFF2-40B4-BE49-F238E27FC236}">
                <a16:creationId xmlns:a16="http://schemas.microsoft.com/office/drawing/2014/main" id="{3F3DDF67-4DE2-15A3-821D-FF61C0E390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36728468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D93AF4-6506-A542-E83B-607123C06270}"/>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Offene Frage- und Feedbackrunde</a:t>
            </a:r>
          </a:p>
        </p:txBody>
      </p:sp>
      <p:pic>
        <p:nvPicPr>
          <p:cNvPr id="10" name="Graphic 9" descr="Fragen">
            <a:extLst>
              <a:ext uri="{FF2B5EF4-FFF2-40B4-BE49-F238E27FC236}">
                <a16:creationId xmlns:a16="http://schemas.microsoft.com/office/drawing/2014/main" id="{5591B47F-3161-56B6-7542-C53D1F55B1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12" name="Graphic 11" descr="Fragen">
            <a:extLst>
              <a:ext uri="{FF2B5EF4-FFF2-40B4-BE49-F238E27FC236}">
                <a16:creationId xmlns:a16="http://schemas.microsoft.com/office/drawing/2014/main" id="{54151A06-1C0B-4B30-8475-E85C98DE70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
        <p:nvSpPr>
          <p:cNvPr id="4" name="Datumsplatzhalter 3">
            <a:extLst>
              <a:ext uri="{FF2B5EF4-FFF2-40B4-BE49-F238E27FC236}">
                <a16:creationId xmlns:a16="http://schemas.microsoft.com/office/drawing/2014/main" id="{9307D4F1-04D9-E538-194A-954B473AC8A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schemeClr val="tx1">
                    <a:tint val="75000"/>
                  </a:schemeClr>
                </a:solidFill>
                <a:latin typeface="+mn-lt"/>
                <a:cs typeface="+mn-cs"/>
              </a:rPr>
              <a:t>09.05.2025</a:t>
            </a:r>
          </a:p>
        </p:txBody>
      </p:sp>
      <p:sp>
        <p:nvSpPr>
          <p:cNvPr id="5" name="Fußzeilenplatzhalter 4">
            <a:extLst>
              <a:ext uri="{FF2B5EF4-FFF2-40B4-BE49-F238E27FC236}">
                <a16:creationId xmlns:a16="http://schemas.microsoft.com/office/drawing/2014/main" id="{239D2066-DDE4-7BAB-7A85-21DF3742061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Dr. Marc Laukemann</a:t>
            </a:r>
          </a:p>
        </p:txBody>
      </p:sp>
      <p:sp>
        <p:nvSpPr>
          <p:cNvPr id="6" name="Foliennummernplatzhalter 5">
            <a:extLst>
              <a:ext uri="{FF2B5EF4-FFF2-40B4-BE49-F238E27FC236}">
                <a16:creationId xmlns:a16="http://schemas.microsoft.com/office/drawing/2014/main" id="{01FF370D-F845-A27F-FFB4-82872F08386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D8A8A1B-4E1E-43EF-8A39-7D4A3879B941}" type="slidenum">
              <a:rPr lang="en-US" smtClean="0">
                <a:solidFill>
                  <a:schemeClr val="tx1">
                    <a:tint val="75000"/>
                  </a:schemeClr>
                </a:solidFill>
                <a:latin typeface="+mn-lt"/>
                <a:cs typeface="+mn-cs"/>
              </a:rPr>
              <a:pPr>
                <a:spcAft>
                  <a:spcPts val="600"/>
                </a:spcAft>
              </a:pPr>
              <a:t>87</a:t>
            </a:fld>
            <a:endParaRPr lang="en-US">
              <a:solidFill>
                <a:schemeClr val="tx1">
                  <a:tint val="75000"/>
                </a:schemeClr>
              </a:solidFill>
              <a:latin typeface="+mn-lt"/>
              <a:cs typeface="+mn-cs"/>
            </a:endParaRPr>
          </a:p>
        </p:txBody>
      </p:sp>
      <p:pic>
        <p:nvPicPr>
          <p:cNvPr id="3" name="Grafik 2">
            <a:extLst>
              <a:ext uri="{FF2B5EF4-FFF2-40B4-BE49-F238E27FC236}">
                <a16:creationId xmlns:a16="http://schemas.microsoft.com/office/drawing/2014/main" id="{F5696A96-7055-D122-B94D-A35521509E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8769391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91F19D-4E60-A165-AB0B-31FDB6654414}"/>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4800" kern="1200">
                <a:solidFill>
                  <a:schemeClr val="tx1"/>
                </a:solidFill>
                <a:latin typeface="+mj-lt"/>
                <a:ea typeface="+mj-ea"/>
                <a:cs typeface="+mj-cs"/>
              </a:rPr>
              <a:t>Zusammenfassung</a:t>
            </a:r>
          </a:p>
        </p:txBody>
      </p:sp>
      <p:pic>
        <p:nvPicPr>
          <p:cNvPr id="10" name="Graphic 9" descr="Bücher">
            <a:extLst>
              <a:ext uri="{FF2B5EF4-FFF2-40B4-BE49-F238E27FC236}">
                <a16:creationId xmlns:a16="http://schemas.microsoft.com/office/drawing/2014/main" id="{B9E0840A-80F6-48C0-1761-143F545431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12" name="Graphic 11" descr="Bücher">
            <a:extLst>
              <a:ext uri="{FF2B5EF4-FFF2-40B4-BE49-F238E27FC236}">
                <a16:creationId xmlns:a16="http://schemas.microsoft.com/office/drawing/2014/main" id="{C2D910D8-CE6D-4C21-996F-ECA7AD685A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
        <p:nvSpPr>
          <p:cNvPr id="4" name="Datumsplatzhalter 3">
            <a:extLst>
              <a:ext uri="{FF2B5EF4-FFF2-40B4-BE49-F238E27FC236}">
                <a16:creationId xmlns:a16="http://schemas.microsoft.com/office/drawing/2014/main" id="{B7A77AF0-9D60-7B60-6ACA-5C1BF7CF897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schemeClr val="tx1">
                    <a:tint val="75000"/>
                  </a:schemeClr>
                </a:solidFill>
                <a:latin typeface="+mn-lt"/>
                <a:cs typeface="+mn-cs"/>
              </a:rPr>
              <a:t>09.05.2025</a:t>
            </a:r>
          </a:p>
        </p:txBody>
      </p:sp>
      <p:sp>
        <p:nvSpPr>
          <p:cNvPr id="5" name="Fußzeilenplatzhalter 4">
            <a:extLst>
              <a:ext uri="{FF2B5EF4-FFF2-40B4-BE49-F238E27FC236}">
                <a16:creationId xmlns:a16="http://schemas.microsoft.com/office/drawing/2014/main" id="{204F2172-5DC8-15E0-5CE4-0E0BECDF61E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Dr. Marc Laukemann</a:t>
            </a:r>
          </a:p>
        </p:txBody>
      </p:sp>
      <p:sp>
        <p:nvSpPr>
          <p:cNvPr id="6" name="Foliennummernplatzhalter 5">
            <a:extLst>
              <a:ext uri="{FF2B5EF4-FFF2-40B4-BE49-F238E27FC236}">
                <a16:creationId xmlns:a16="http://schemas.microsoft.com/office/drawing/2014/main" id="{C65EADF8-55B0-3AFA-6D7E-7E85EEE92C9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D8A8A1B-4E1E-43EF-8A39-7D4A3879B941}" type="slidenum">
              <a:rPr lang="en-US" smtClean="0">
                <a:solidFill>
                  <a:schemeClr val="tx1">
                    <a:tint val="75000"/>
                  </a:schemeClr>
                </a:solidFill>
                <a:latin typeface="+mn-lt"/>
                <a:cs typeface="+mn-cs"/>
              </a:rPr>
              <a:pPr>
                <a:spcAft>
                  <a:spcPts val="600"/>
                </a:spcAft>
              </a:pPr>
              <a:t>88</a:t>
            </a:fld>
            <a:endParaRPr lang="en-US">
              <a:solidFill>
                <a:schemeClr val="tx1">
                  <a:tint val="75000"/>
                </a:schemeClr>
              </a:solidFill>
              <a:latin typeface="+mn-lt"/>
              <a:cs typeface="+mn-cs"/>
            </a:endParaRPr>
          </a:p>
        </p:txBody>
      </p:sp>
      <p:pic>
        <p:nvPicPr>
          <p:cNvPr id="3" name="Grafik 2">
            <a:extLst>
              <a:ext uri="{FF2B5EF4-FFF2-40B4-BE49-F238E27FC236}">
                <a16:creationId xmlns:a16="http://schemas.microsoft.com/office/drawing/2014/main" id="{79447789-F48F-3AB8-8326-171B08202C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23501105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E2773BA-9177-487F-4AE4-90C1621D2716}"/>
              </a:ext>
            </a:extLst>
          </p:cNvPr>
          <p:cNvSpPr>
            <a:spLocks noGrp="1"/>
          </p:cNvSpPr>
          <p:nvPr>
            <p:ph type="title"/>
          </p:nvPr>
        </p:nvSpPr>
        <p:spPr>
          <a:xfrm>
            <a:off x="2197101" y="735283"/>
            <a:ext cx="5411343" cy="3165045"/>
          </a:xfrm>
        </p:spPr>
        <p:txBody>
          <a:bodyPr vert="horz" lIns="91440" tIns="45720" rIns="91440" bIns="45720" rtlCol="0" anchor="b">
            <a:normAutofit/>
          </a:bodyPr>
          <a:lstStyle/>
          <a:p>
            <a:r>
              <a:rPr lang="de-DE" sz="5200" kern="1200" dirty="0">
                <a:solidFill>
                  <a:schemeClr val="tx1"/>
                </a:solidFill>
                <a:latin typeface="+mj-lt"/>
                <a:ea typeface="+mj-ea"/>
                <a:cs typeface="+mj-cs"/>
              </a:rPr>
              <a:t>Vielen Dank für Ihre Aufmerksamkeit</a:t>
            </a:r>
          </a:p>
        </p:txBody>
      </p:sp>
      <p:pic>
        <p:nvPicPr>
          <p:cNvPr id="10" name="Graphic 9" descr="Smiling Face with No Fill">
            <a:extLst>
              <a:ext uri="{FF2B5EF4-FFF2-40B4-BE49-F238E27FC236}">
                <a16:creationId xmlns:a16="http://schemas.microsoft.com/office/drawing/2014/main" id="{FB7A2EF3-BD11-66F4-BE63-03BD25A07A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12" name="Graphic 11" descr="Smiling Face with No Fill">
            <a:extLst>
              <a:ext uri="{FF2B5EF4-FFF2-40B4-BE49-F238E27FC236}">
                <a16:creationId xmlns:a16="http://schemas.microsoft.com/office/drawing/2014/main" id="{8B035437-8D84-4ABB-B7DB-381A5A0A96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
        <p:nvSpPr>
          <p:cNvPr id="4" name="Datumsplatzhalter 3">
            <a:extLst>
              <a:ext uri="{FF2B5EF4-FFF2-40B4-BE49-F238E27FC236}">
                <a16:creationId xmlns:a16="http://schemas.microsoft.com/office/drawing/2014/main" id="{25DD9EEA-6599-2017-632C-1F41D79BBA2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schemeClr val="tx1">
                    <a:tint val="75000"/>
                  </a:schemeClr>
                </a:solidFill>
                <a:latin typeface="+mn-lt"/>
                <a:cs typeface="+mn-cs"/>
              </a:rPr>
              <a:t>09.05.2025</a:t>
            </a:r>
          </a:p>
        </p:txBody>
      </p:sp>
      <p:sp>
        <p:nvSpPr>
          <p:cNvPr id="5" name="Fußzeilenplatzhalter 4">
            <a:extLst>
              <a:ext uri="{FF2B5EF4-FFF2-40B4-BE49-F238E27FC236}">
                <a16:creationId xmlns:a16="http://schemas.microsoft.com/office/drawing/2014/main" id="{BF327585-65E6-22CF-C4E5-8AB00FB31D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Dr. Marc Laukemann</a:t>
            </a:r>
          </a:p>
        </p:txBody>
      </p:sp>
      <p:sp>
        <p:nvSpPr>
          <p:cNvPr id="6" name="Foliennummernplatzhalter 5">
            <a:extLst>
              <a:ext uri="{FF2B5EF4-FFF2-40B4-BE49-F238E27FC236}">
                <a16:creationId xmlns:a16="http://schemas.microsoft.com/office/drawing/2014/main" id="{60B39D24-5CAF-BFAD-B740-7C6CCCF4FE9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D8A8A1B-4E1E-43EF-8A39-7D4A3879B941}" type="slidenum">
              <a:rPr lang="en-US" smtClean="0">
                <a:solidFill>
                  <a:schemeClr val="tx1">
                    <a:tint val="75000"/>
                  </a:schemeClr>
                </a:solidFill>
                <a:latin typeface="+mn-lt"/>
                <a:cs typeface="+mn-cs"/>
              </a:rPr>
              <a:pPr>
                <a:spcAft>
                  <a:spcPts val="600"/>
                </a:spcAft>
              </a:pPr>
              <a:t>89</a:t>
            </a:fld>
            <a:endParaRPr lang="en-US">
              <a:solidFill>
                <a:schemeClr val="tx1">
                  <a:tint val="75000"/>
                </a:schemeClr>
              </a:solidFill>
              <a:latin typeface="+mn-lt"/>
              <a:cs typeface="+mn-cs"/>
            </a:endParaRPr>
          </a:p>
        </p:txBody>
      </p:sp>
      <p:pic>
        <p:nvPicPr>
          <p:cNvPr id="3" name="Grafik 2">
            <a:extLst>
              <a:ext uri="{FF2B5EF4-FFF2-40B4-BE49-F238E27FC236}">
                <a16:creationId xmlns:a16="http://schemas.microsoft.com/office/drawing/2014/main" id="{B2965FF2-CC0B-888F-993A-178AE2B250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420077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B1F623-969D-9A71-AFE7-E87DE0C3F294}"/>
              </a:ext>
            </a:extLst>
          </p:cNvPr>
          <p:cNvSpPr>
            <a:spLocks noGrp="1"/>
          </p:cNvSpPr>
          <p:nvPr>
            <p:ph type="title"/>
          </p:nvPr>
        </p:nvSpPr>
        <p:spPr>
          <a:xfrm>
            <a:off x="1043631" y="809898"/>
            <a:ext cx="10173010" cy="1554480"/>
          </a:xfrm>
        </p:spPr>
        <p:txBody>
          <a:bodyPr anchor="ctr">
            <a:normAutofit/>
          </a:bodyPr>
          <a:lstStyle/>
          <a:p>
            <a:r>
              <a:rPr lang="de-DE" sz="4800"/>
              <a:t>Vorteile der Mediation</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DFA91276-922A-BA00-9D62-DBF2D704CF84}"/>
              </a:ext>
            </a:extLst>
          </p:cNvPr>
          <p:cNvSpPr>
            <a:spLocks noGrp="1"/>
          </p:cNvSpPr>
          <p:nvPr>
            <p:ph type="dt" sz="half" idx="10"/>
          </p:nvPr>
        </p:nvSpPr>
        <p:spPr>
          <a:xfrm>
            <a:off x="838200" y="6492240"/>
            <a:ext cx="2743200"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F62C6245-B4D6-4CBB-955A-149DCB251C96}"/>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Dr. Marc Laukemann</a:t>
            </a:r>
          </a:p>
        </p:txBody>
      </p:sp>
      <p:sp>
        <p:nvSpPr>
          <p:cNvPr id="6" name="Foliennummernplatzhalter 5">
            <a:extLst>
              <a:ext uri="{FF2B5EF4-FFF2-40B4-BE49-F238E27FC236}">
                <a16:creationId xmlns:a16="http://schemas.microsoft.com/office/drawing/2014/main" id="{2BAAA3BD-0D15-746E-794C-DC9A9C7624A4}"/>
              </a:ext>
            </a:extLst>
          </p:cNvPr>
          <p:cNvSpPr>
            <a:spLocks noGrp="1"/>
          </p:cNvSpPr>
          <p:nvPr>
            <p:ph type="sldNum" sz="quarter" idx="12"/>
          </p:nvPr>
        </p:nvSpPr>
        <p:spPr>
          <a:xfrm>
            <a:off x="8610600" y="6492240"/>
            <a:ext cx="2743200" cy="365125"/>
          </a:xfrm>
        </p:spPr>
        <p:txBody>
          <a:bodyPr>
            <a:normAutofit/>
          </a:bodyPr>
          <a:lstStyle/>
          <a:p>
            <a:pPr>
              <a:spcAft>
                <a:spcPts val="600"/>
              </a:spcAft>
            </a:pPr>
            <a:fld id="{BD8A8A1B-4E1E-43EF-8A39-7D4A3879B941}" type="slidenum">
              <a:rPr lang="en-US" smtClean="0"/>
              <a:pPr>
                <a:spcAft>
                  <a:spcPts val="600"/>
                </a:spcAft>
              </a:pPr>
              <a:t>9</a:t>
            </a:fld>
            <a:endParaRPr lang="en-US"/>
          </a:p>
        </p:txBody>
      </p:sp>
      <p:graphicFrame>
        <p:nvGraphicFramePr>
          <p:cNvPr id="8" name="Inhaltsplatzhalter 2">
            <a:extLst>
              <a:ext uri="{FF2B5EF4-FFF2-40B4-BE49-F238E27FC236}">
                <a16:creationId xmlns:a16="http://schemas.microsoft.com/office/drawing/2014/main" id="{D1D6516C-5150-1BFD-6BAE-307D60DA8A6B}"/>
              </a:ext>
            </a:extLst>
          </p:cNvPr>
          <p:cNvGraphicFramePr>
            <a:graphicFrameLocks noGrp="1"/>
          </p:cNvGraphicFramePr>
          <p:nvPr>
            <p:ph idx="1"/>
            <p:extLst>
              <p:ext uri="{D42A27DB-BD31-4B8C-83A1-F6EECF244321}">
                <p14:modId xmlns:p14="http://schemas.microsoft.com/office/powerpoint/2010/main" val="278981441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fik 2">
            <a:extLst>
              <a:ext uri="{FF2B5EF4-FFF2-40B4-BE49-F238E27FC236}">
                <a16:creationId xmlns:a16="http://schemas.microsoft.com/office/drawing/2014/main" id="{20D04446-1AFD-ED3E-7A83-B01BA39BAD4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28700" y="348503"/>
            <a:ext cx="818866" cy="680397"/>
          </a:xfrm>
          <a:prstGeom prst="rect">
            <a:avLst/>
          </a:prstGeom>
          <a:noFill/>
        </p:spPr>
      </p:pic>
    </p:spTree>
    <p:extLst>
      <p:ext uri="{BB962C8B-B14F-4D97-AF65-F5344CB8AC3E}">
        <p14:creationId xmlns:p14="http://schemas.microsoft.com/office/powerpoint/2010/main" val="12227957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2D5BFC-0EB1-C3FB-2F0A-791D90892E74}"/>
              </a:ext>
            </a:extLst>
          </p:cNvPr>
          <p:cNvSpPr>
            <a:spLocks noGrp="1"/>
          </p:cNvSpPr>
          <p:nvPr>
            <p:ph type="title"/>
          </p:nvPr>
        </p:nvSpPr>
        <p:spPr>
          <a:xfrm>
            <a:off x="1045028" y="1336329"/>
            <a:ext cx="3892732" cy="4382588"/>
          </a:xfrm>
        </p:spPr>
        <p:txBody>
          <a:bodyPr anchor="ctr">
            <a:normAutofit/>
          </a:bodyPr>
          <a:lstStyle/>
          <a:p>
            <a:r>
              <a:rPr lang="de-DE" sz="4600" dirty="0"/>
              <a:t>Kontaktdaten</a:t>
            </a: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32F2961-E166-4B0B-A8EF-A8D5C72C1F3D}"/>
              </a:ext>
            </a:extLst>
          </p:cNvPr>
          <p:cNvSpPr>
            <a:spLocks noGrp="1"/>
          </p:cNvSpPr>
          <p:nvPr>
            <p:ph idx="1"/>
          </p:nvPr>
        </p:nvSpPr>
        <p:spPr>
          <a:xfrm>
            <a:off x="6096001" y="1336329"/>
            <a:ext cx="5260848" cy="4382588"/>
          </a:xfrm>
        </p:spPr>
        <p:txBody>
          <a:bodyPr anchor="ctr">
            <a:normAutofit/>
          </a:bodyPr>
          <a:lstStyle/>
          <a:p>
            <a:pPr marL="0" indent="0">
              <a:buNone/>
            </a:pPr>
            <a:r>
              <a:rPr lang="de-DE" sz="2000" dirty="0"/>
              <a:t>LFR Laukemann Former Rösch Rechtsanwälte Partnerschaft mbB</a:t>
            </a:r>
          </a:p>
          <a:p>
            <a:pPr marL="0" indent="0">
              <a:buNone/>
            </a:pPr>
            <a:r>
              <a:rPr lang="de-DE" sz="2000" dirty="0" err="1"/>
              <a:t>Amiraplatz</a:t>
            </a:r>
            <a:r>
              <a:rPr lang="de-DE" sz="2000" dirty="0"/>
              <a:t> 3 (Im Luitpoldblock) </a:t>
            </a:r>
          </a:p>
          <a:p>
            <a:pPr marL="0" indent="0">
              <a:buNone/>
            </a:pPr>
            <a:r>
              <a:rPr lang="de-DE" sz="2000" dirty="0"/>
              <a:t>D-80333 München</a:t>
            </a:r>
          </a:p>
          <a:p>
            <a:pPr marL="0" indent="0">
              <a:buNone/>
            </a:pPr>
            <a:endParaRPr lang="de-DE" sz="2000" dirty="0"/>
          </a:p>
          <a:p>
            <a:pPr marL="0" indent="0">
              <a:buNone/>
            </a:pPr>
            <a:r>
              <a:rPr lang="pt-BR" sz="2000" dirty="0"/>
              <a:t>Tel.: +49 (0)89 29 19 60 60 </a:t>
            </a:r>
          </a:p>
          <a:p>
            <a:pPr marL="0" indent="0">
              <a:buNone/>
            </a:pPr>
            <a:r>
              <a:rPr lang="pt-BR" sz="2000" dirty="0"/>
              <a:t>Fax: +49 (0)89 29 19 60 88 </a:t>
            </a:r>
          </a:p>
          <a:p>
            <a:pPr marL="0" indent="0">
              <a:buNone/>
            </a:pPr>
            <a:r>
              <a:rPr lang="pt-BR" sz="2000" dirty="0"/>
              <a:t>E-Mail: kanzlei@lfr-law.de</a:t>
            </a:r>
            <a:endParaRPr lang="de-DE" sz="2000" dirty="0"/>
          </a:p>
        </p:txBody>
      </p:sp>
      <p:sp>
        <p:nvSpPr>
          <p:cNvPr id="4" name="Datumsplatzhalter 3">
            <a:extLst>
              <a:ext uri="{FF2B5EF4-FFF2-40B4-BE49-F238E27FC236}">
                <a16:creationId xmlns:a16="http://schemas.microsoft.com/office/drawing/2014/main" id="{94198436-FF29-8D6B-6E50-465C9758BE52}"/>
              </a:ext>
            </a:extLst>
          </p:cNvPr>
          <p:cNvSpPr>
            <a:spLocks noGrp="1"/>
          </p:cNvSpPr>
          <p:nvPr>
            <p:ph type="dt" sz="half" idx="10"/>
          </p:nvPr>
        </p:nvSpPr>
        <p:spPr>
          <a:xfrm>
            <a:off x="1045028" y="6492240"/>
            <a:ext cx="2679074" cy="365125"/>
          </a:xfrm>
        </p:spPr>
        <p:txBody>
          <a:bodyPr>
            <a:normAutofit/>
          </a:bodyPr>
          <a:lstStyle/>
          <a:p>
            <a:pPr>
              <a:spcAft>
                <a:spcPts val="600"/>
              </a:spcAft>
            </a:pPr>
            <a:r>
              <a:rPr lang="de-DE"/>
              <a:t>09.05.2025</a:t>
            </a:r>
            <a:endParaRPr lang="en-US"/>
          </a:p>
        </p:txBody>
      </p:sp>
      <p:sp>
        <p:nvSpPr>
          <p:cNvPr id="5" name="Fußzeilenplatzhalter 4">
            <a:extLst>
              <a:ext uri="{FF2B5EF4-FFF2-40B4-BE49-F238E27FC236}">
                <a16:creationId xmlns:a16="http://schemas.microsoft.com/office/drawing/2014/main" id="{4642B878-E641-6C85-0CD3-DF63E2E691F9}"/>
              </a:ext>
            </a:extLst>
          </p:cNvPr>
          <p:cNvSpPr>
            <a:spLocks noGrp="1"/>
          </p:cNvSpPr>
          <p:nvPr>
            <p:ph type="ftr" sz="quarter" idx="11"/>
          </p:nvPr>
        </p:nvSpPr>
        <p:spPr>
          <a:xfrm>
            <a:off x="5685810" y="6492240"/>
            <a:ext cx="3508876" cy="365125"/>
          </a:xfrm>
        </p:spPr>
        <p:txBody>
          <a:bodyPr>
            <a:normAutofit/>
          </a:bodyPr>
          <a:lstStyle/>
          <a:p>
            <a:pPr algn="l">
              <a:spcAft>
                <a:spcPts val="600"/>
              </a:spcAft>
            </a:pPr>
            <a:r>
              <a:rPr lang="en-US"/>
              <a:t>Dr. Marc Laukemann</a:t>
            </a:r>
          </a:p>
        </p:txBody>
      </p:sp>
      <p:sp>
        <p:nvSpPr>
          <p:cNvPr id="6" name="Foliennummernplatzhalter 5">
            <a:extLst>
              <a:ext uri="{FF2B5EF4-FFF2-40B4-BE49-F238E27FC236}">
                <a16:creationId xmlns:a16="http://schemas.microsoft.com/office/drawing/2014/main" id="{A830AF30-B1E3-3182-D47A-FC70DC3C751C}"/>
              </a:ext>
            </a:extLst>
          </p:cNvPr>
          <p:cNvSpPr>
            <a:spLocks noGrp="1"/>
          </p:cNvSpPr>
          <p:nvPr>
            <p:ph type="sldNum" sz="quarter" idx="12"/>
          </p:nvPr>
        </p:nvSpPr>
        <p:spPr>
          <a:xfrm>
            <a:off x="9481741" y="6492240"/>
            <a:ext cx="1003377" cy="365125"/>
          </a:xfrm>
        </p:spPr>
        <p:txBody>
          <a:bodyPr>
            <a:normAutofit/>
          </a:bodyPr>
          <a:lstStyle/>
          <a:p>
            <a:pPr>
              <a:spcAft>
                <a:spcPts val="600"/>
              </a:spcAft>
            </a:pPr>
            <a:fld id="{BD8A8A1B-4E1E-43EF-8A39-7D4A3879B941}" type="slidenum">
              <a:rPr lang="en-US" smtClean="0"/>
              <a:pPr>
                <a:spcAft>
                  <a:spcPts val="600"/>
                </a:spcAft>
              </a:pPr>
              <a:t>90</a:t>
            </a:fld>
            <a:endParaRPr lang="en-US"/>
          </a:p>
        </p:txBody>
      </p:sp>
      <p:pic>
        <p:nvPicPr>
          <p:cNvPr id="7" name="Grafik 6">
            <a:extLst>
              <a:ext uri="{FF2B5EF4-FFF2-40B4-BE49-F238E27FC236}">
                <a16:creationId xmlns:a16="http://schemas.microsoft.com/office/drawing/2014/main" id="{B4BD9BE4-C9B8-4D2D-6A6A-4D1680D7FF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3606" y="1028693"/>
            <a:ext cx="818866" cy="680397"/>
          </a:xfrm>
          <a:prstGeom prst="rect">
            <a:avLst/>
          </a:prstGeom>
          <a:noFill/>
        </p:spPr>
      </p:pic>
    </p:spTree>
    <p:extLst>
      <p:ext uri="{BB962C8B-B14F-4D97-AF65-F5344CB8AC3E}">
        <p14:creationId xmlns:p14="http://schemas.microsoft.com/office/powerpoint/2010/main" val="138034270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2971</Words>
  <Application>Microsoft Office PowerPoint</Application>
  <PresentationFormat>Breitbild</PresentationFormat>
  <Paragraphs>712</Paragraphs>
  <Slides>90</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90</vt:i4>
      </vt:variant>
    </vt:vector>
  </HeadingPairs>
  <TitlesOfParts>
    <vt:vector size="96" baseType="lpstr">
      <vt:lpstr>Aptos</vt:lpstr>
      <vt:lpstr>Aptos Display</vt:lpstr>
      <vt:lpstr>Arial</vt:lpstr>
      <vt:lpstr>Courier New</vt:lpstr>
      <vt:lpstr>Office</vt:lpstr>
      <vt:lpstr>Benutzerdefiniertes Design</vt:lpstr>
      <vt:lpstr>Außergerichtliche Streitbeilegung: Grundsatz- und Praxisfragen der Meditation</vt:lpstr>
      <vt:lpstr>Dr. Marc Laukemann</vt:lpstr>
      <vt:lpstr>Agenda</vt:lpstr>
      <vt:lpstr>Relevanz der Wirtschaftsmediation im internationalen Umfeld</vt:lpstr>
      <vt:lpstr>Globale Bedeutung der Mediation</vt:lpstr>
      <vt:lpstr>Teilnehmerberichte</vt:lpstr>
      <vt:lpstr>Der Mehrwert von Mediation gegenüber dem Gerichtsverfahren</vt:lpstr>
      <vt:lpstr>Mediation vs. Gerichtsverfahren</vt:lpstr>
      <vt:lpstr>Vorteile der Mediation</vt:lpstr>
      <vt:lpstr>Gruppenarbeit</vt:lpstr>
      <vt:lpstr>Praxisbeispiel</vt:lpstr>
      <vt:lpstr>Was ist ein Anwalt? Wie eignet er sich für den Anwaltsberuf?</vt:lpstr>
      <vt:lpstr>Frage 1</vt:lpstr>
      <vt:lpstr>Problemstellung</vt:lpstr>
      <vt:lpstr>Problemstellung</vt:lpstr>
      <vt:lpstr>Problemstellung</vt:lpstr>
      <vt:lpstr>Frage 2</vt:lpstr>
      <vt:lpstr>Mediationsprozess</vt:lpstr>
      <vt:lpstr>KOMPASS - Konfliktmanagement Prozessauswahl-Assistent</vt:lpstr>
      <vt:lpstr>Konfliktlösungstool</vt:lpstr>
      <vt:lpstr>Einsatzbereiche für Mediationen</vt:lpstr>
      <vt:lpstr>Frage 3</vt:lpstr>
      <vt:lpstr>Mediationsprozess</vt:lpstr>
      <vt:lpstr>Mediationsprozess</vt:lpstr>
      <vt:lpstr>Kulturelle Vorbereitung des Mediators</vt:lpstr>
      <vt:lpstr>Mögliche Ergebnisse</vt:lpstr>
      <vt:lpstr>Vorteile</vt:lpstr>
      <vt:lpstr>Kulturelle Unterschiede und ihre Auswirkungen auf die Mediation</vt:lpstr>
      <vt:lpstr>Einführung in die interkulturelle Mediation</vt:lpstr>
      <vt:lpstr>Einführung in die interkulturelle Mediation</vt:lpstr>
      <vt:lpstr>Einführung in die interkulturelle Mediation</vt:lpstr>
      <vt:lpstr>Einführung in die interkulturelle Mediation</vt:lpstr>
      <vt:lpstr>Besonderheiten der italienischen Mediation</vt:lpstr>
      <vt:lpstr>5 Phasen der Mediation</vt:lpstr>
      <vt:lpstr>Allparteilichkeit</vt:lpstr>
      <vt:lpstr>Maßnahmen</vt:lpstr>
      <vt:lpstr>Methoden der Mediation</vt:lpstr>
      <vt:lpstr>Harvard-Konzept – Prinzipien der Verhandlungsführung</vt:lpstr>
      <vt:lpstr>Klassische Mediationstechniken</vt:lpstr>
      <vt:lpstr>Aktives Zuhören</vt:lpstr>
      <vt:lpstr>Techniken</vt:lpstr>
      <vt:lpstr>Fragetechniken</vt:lpstr>
      <vt:lpstr>Arten von Fragen</vt:lpstr>
      <vt:lpstr>Visualisierung</vt:lpstr>
      <vt:lpstr>Maßnahmen</vt:lpstr>
      <vt:lpstr>Shuttle-Mediation</vt:lpstr>
      <vt:lpstr>Crucial Conversations – Die STATE-Methode</vt:lpstr>
      <vt:lpstr>S – Share your facts</vt:lpstr>
      <vt:lpstr>T – Tell your story</vt:lpstr>
      <vt:lpstr>A – Ask for the other’s path</vt:lpstr>
      <vt:lpstr>T – Talk tentatively</vt:lpstr>
      <vt:lpstr>E – Encourage testing</vt:lpstr>
      <vt:lpstr>Umgang mit schwierigen Gesprächspartnern</vt:lpstr>
      <vt:lpstr>Umgang mit schwierigen Gesprächspartnern</vt:lpstr>
      <vt:lpstr>Übung – Heikle Gespräche führen</vt:lpstr>
      <vt:lpstr>Innovative Ansätze und Techniken der Mediation</vt:lpstr>
      <vt:lpstr>Neue Techniken in der Mediation</vt:lpstr>
      <vt:lpstr>Online-Mediation</vt:lpstr>
      <vt:lpstr>Vorteile</vt:lpstr>
      <vt:lpstr>Herausforderungen</vt:lpstr>
      <vt:lpstr>Best Practices</vt:lpstr>
      <vt:lpstr>Einsatz von KI-gestützten Tools</vt:lpstr>
      <vt:lpstr>Anwendungs-beispiele</vt:lpstr>
      <vt:lpstr>Vorteile</vt:lpstr>
      <vt:lpstr>Herausforderungen</vt:lpstr>
      <vt:lpstr>Anwendungs-beispiele</vt:lpstr>
      <vt:lpstr>Vorteile</vt:lpstr>
      <vt:lpstr>Best Practices</vt:lpstr>
      <vt:lpstr>Fall 2: Deutsch-italienisches Joint Venture </vt:lpstr>
      <vt:lpstr>Fall 2:</vt:lpstr>
      <vt:lpstr>Konflikt</vt:lpstr>
      <vt:lpstr>Einigungswunsch</vt:lpstr>
      <vt:lpstr>Ziel der Gruppenarbeit</vt:lpstr>
      <vt:lpstr>Erwartetes Ergebnis</vt:lpstr>
      <vt:lpstr>Harvard-Konzept – Prinzipien der Verhandlungsführung</vt:lpstr>
      <vt:lpstr>Trennung von Person und Problem</vt:lpstr>
      <vt:lpstr>Fokus auf Interessen statt Positionen</vt:lpstr>
      <vt:lpstr>Entwicklung von Entscheidungsoptionen</vt:lpstr>
      <vt:lpstr>Anwendung objektiver Beurteilungskriterien</vt:lpstr>
      <vt:lpstr>Crucial Conversations – Die STATE-Methode</vt:lpstr>
      <vt:lpstr>S – Share your facts</vt:lpstr>
      <vt:lpstr>T – Tell your story</vt:lpstr>
      <vt:lpstr>A – Ask for the other’s path</vt:lpstr>
      <vt:lpstr>T – Talk tentatively</vt:lpstr>
      <vt:lpstr>E – Encourage testing</vt:lpstr>
      <vt:lpstr>Reflexion</vt:lpstr>
      <vt:lpstr>Offene Frage- und Feedbackrunde</vt:lpstr>
      <vt:lpstr>Zusammenfassung</vt:lpstr>
      <vt:lpstr>Vielen Dank für Ihre Aufmerksamkeit</vt:lpstr>
      <vt:lpstr>Kontaktdaten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Erle</dc:creator>
  <cp:lastModifiedBy>Marc Laukemann</cp:lastModifiedBy>
  <cp:revision>16</cp:revision>
  <dcterms:created xsi:type="dcterms:W3CDTF">2025-05-06T12:10:33Z</dcterms:created>
  <dcterms:modified xsi:type="dcterms:W3CDTF">2025-05-09T10:20:43Z</dcterms:modified>
</cp:coreProperties>
</file>